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9" r:id="rId2"/>
    <p:sldId id="260" r:id="rId3"/>
    <p:sldId id="268" r:id="rId4"/>
    <p:sldId id="290" r:id="rId5"/>
    <p:sldId id="289" r:id="rId6"/>
    <p:sldId id="291" r:id="rId7"/>
    <p:sldId id="296" r:id="rId8"/>
    <p:sldId id="297" r:id="rId9"/>
    <p:sldId id="315" r:id="rId10"/>
    <p:sldId id="298" r:id="rId11"/>
    <p:sldId id="292" r:id="rId12"/>
    <p:sldId id="299" r:id="rId13"/>
    <p:sldId id="286" r:id="rId14"/>
    <p:sldId id="306" r:id="rId15"/>
    <p:sldId id="307" r:id="rId16"/>
    <p:sldId id="310" r:id="rId17"/>
    <p:sldId id="311" r:id="rId18"/>
    <p:sldId id="312" r:id="rId19"/>
    <p:sldId id="313" r:id="rId20"/>
    <p:sldId id="327" r:id="rId21"/>
    <p:sldId id="328" r:id="rId22"/>
    <p:sldId id="302" r:id="rId23"/>
    <p:sldId id="305" r:id="rId24"/>
    <p:sldId id="316" r:id="rId25"/>
    <p:sldId id="317" r:id="rId26"/>
    <p:sldId id="318" r:id="rId27"/>
    <p:sldId id="319" r:id="rId28"/>
    <p:sldId id="321" r:id="rId29"/>
    <p:sldId id="320" r:id="rId30"/>
    <p:sldId id="322" r:id="rId31"/>
    <p:sldId id="323" r:id="rId32"/>
    <p:sldId id="324" r:id="rId33"/>
    <p:sldId id="325" r:id="rId34"/>
    <p:sldId id="326" r:id="rId35"/>
    <p:sldId id="287" r:id="rId36"/>
    <p:sldId id="266"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7BBCB"/>
    <a:srgbClr val="1B828D"/>
    <a:srgbClr val="FFFFFF"/>
    <a:srgbClr val="F8D367"/>
    <a:srgbClr val="40464B"/>
    <a:srgbClr val="E6E122"/>
    <a:srgbClr val="F0F2E5"/>
    <a:srgbClr val="A6DCBC"/>
    <a:srgbClr val="6DC3AC"/>
    <a:srgbClr val="6CAB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autoAdjust="0"/>
    <p:restoredTop sz="75839" autoAdjust="0"/>
  </p:normalViewPr>
  <p:slideViewPr>
    <p:cSldViewPr snapToGrid="0">
      <p:cViewPr varScale="1">
        <p:scale>
          <a:sx n="51" d="100"/>
          <a:sy n="51" d="100"/>
        </p:scale>
        <p:origin x="121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98407-7539-4C88-B591-2FC07A4ED2BC}" type="datetimeFigureOut">
              <a:rPr lang="zh-CN" altLang="en-US" smtClean="0"/>
              <a:t>2021/5/24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0ADC4B-121D-46CC-9D52-F4252E0865F3}" type="slidenum">
              <a:rPr lang="zh-CN" altLang="en-US" smtClean="0"/>
              <a:t>‹#›</a:t>
            </a:fld>
            <a:endParaRPr lang="zh-CN" altLang="en-US"/>
          </a:p>
        </p:txBody>
      </p:sp>
    </p:spTree>
    <p:extLst>
      <p:ext uri="{BB962C8B-B14F-4D97-AF65-F5344CB8AC3E}">
        <p14:creationId xmlns:p14="http://schemas.microsoft.com/office/powerpoint/2010/main" val="4015447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0ADC4B-121D-46CC-9D52-F4252E0865F3}" type="slidenum">
              <a:rPr lang="zh-CN" altLang="en-US" smtClean="0"/>
              <a:t>1</a:t>
            </a:fld>
            <a:endParaRPr lang="zh-CN" altLang="en-US"/>
          </a:p>
        </p:txBody>
      </p:sp>
    </p:spTree>
    <p:extLst>
      <p:ext uri="{BB962C8B-B14F-4D97-AF65-F5344CB8AC3E}">
        <p14:creationId xmlns:p14="http://schemas.microsoft.com/office/powerpoint/2010/main" val="2902021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0ADC4B-121D-46CC-9D52-F4252E0865F3}" type="slidenum">
              <a:rPr lang="zh-CN" altLang="en-US" smtClean="0"/>
              <a:t>10</a:t>
            </a:fld>
            <a:endParaRPr lang="zh-CN" altLang="en-US"/>
          </a:p>
        </p:txBody>
      </p:sp>
    </p:spTree>
    <p:extLst>
      <p:ext uri="{BB962C8B-B14F-4D97-AF65-F5344CB8AC3E}">
        <p14:creationId xmlns:p14="http://schemas.microsoft.com/office/powerpoint/2010/main" val="3769408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11</a:t>
            </a:fld>
            <a:endParaRPr lang="zh-CN" altLang="en-US"/>
          </a:p>
        </p:txBody>
      </p:sp>
    </p:spTree>
    <p:extLst>
      <p:ext uri="{BB962C8B-B14F-4D97-AF65-F5344CB8AC3E}">
        <p14:creationId xmlns:p14="http://schemas.microsoft.com/office/powerpoint/2010/main" val="1051047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12</a:t>
            </a:fld>
            <a:endParaRPr lang="zh-CN" altLang="en-US"/>
          </a:p>
        </p:txBody>
      </p:sp>
    </p:spTree>
    <p:extLst>
      <p:ext uri="{BB962C8B-B14F-4D97-AF65-F5344CB8AC3E}">
        <p14:creationId xmlns:p14="http://schemas.microsoft.com/office/powerpoint/2010/main" val="354295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13</a:t>
            </a:fld>
            <a:endParaRPr lang="zh-CN" altLang="en-US"/>
          </a:p>
        </p:txBody>
      </p:sp>
    </p:spTree>
    <p:extLst>
      <p:ext uri="{BB962C8B-B14F-4D97-AF65-F5344CB8AC3E}">
        <p14:creationId xmlns:p14="http://schemas.microsoft.com/office/powerpoint/2010/main" val="320990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14</a:t>
            </a:fld>
            <a:endParaRPr lang="zh-CN" altLang="en-US"/>
          </a:p>
        </p:txBody>
      </p:sp>
    </p:spTree>
    <p:extLst>
      <p:ext uri="{BB962C8B-B14F-4D97-AF65-F5344CB8AC3E}">
        <p14:creationId xmlns:p14="http://schemas.microsoft.com/office/powerpoint/2010/main" val="2014196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15</a:t>
            </a:fld>
            <a:endParaRPr lang="zh-CN" altLang="en-US"/>
          </a:p>
        </p:txBody>
      </p:sp>
    </p:spTree>
    <p:extLst>
      <p:ext uri="{BB962C8B-B14F-4D97-AF65-F5344CB8AC3E}">
        <p14:creationId xmlns:p14="http://schemas.microsoft.com/office/powerpoint/2010/main" val="2746350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16</a:t>
            </a:fld>
            <a:endParaRPr lang="zh-CN" altLang="en-US"/>
          </a:p>
        </p:txBody>
      </p:sp>
    </p:spTree>
    <p:extLst>
      <p:ext uri="{BB962C8B-B14F-4D97-AF65-F5344CB8AC3E}">
        <p14:creationId xmlns:p14="http://schemas.microsoft.com/office/powerpoint/2010/main" val="2194922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17</a:t>
            </a:fld>
            <a:endParaRPr lang="zh-CN" altLang="en-US"/>
          </a:p>
        </p:txBody>
      </p:sp>
    </p:spTree>
    <p:extLst>
      <p:ext uri="{BB962C8B-B14F-4D97-AF65-F5344CB8AC3E}">
        <p14:creationId xmlns:p14="http://schemas.microsoft.com/office/powerpoint/2010/main" val="439233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0ADC4B-121D-46CC-9D52-F4252E0865F3}" type="slidenum">
              <a:rPr lang="zh-CN" altLang="en-US" smtClean="0"/>
              <a:t>18</a:t>
            </a:fld>
            <a:endParaRPr lang="zh-CN" altLang="en-US"/>
          </a:p>
        </p:txBody>
      </p:sp>
    </p:spTree>
    <p:extLst>
      <p:ext uri="{BB962C8B-B14F-4D97-AF65-F5344CB8AC3E}">
        <p14:creationId xmlns:p14="http://schemas.microsoft.com/office/powerpoint/2010/main" val="672221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0ADC4B-121D-46CC-9D52-F4252E0865F3}" type="slidenum">
              <a:rPr lang="zh-CN" altLang="en-US" smtClean="0"/>
              <a:t>19</a:t>
            </a:fld>
            <a:endParaRPr lang="zh-CN" altLang="en-US"/>
          </a:p>
        </p:txBody>
      </p:sp>
    </p:spTree>
    <p:extLst>
      <p:ext uri="{BB962C8B-B14F-4D97-AF65-F5344CB8AC3E}">
        <p14:creationId xmlns:p14="http://schemas.microsoft.com/office/powerpoint/2010/main" val="2723460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0ADC4B-121D-46CC-9D52-F4252E0865F3}" type="slidenum">
              <a:rPr lang="zh-CN" altLang="en-US" smtClean="0"/>
              <a:t>2</a:t>
            </a:fld>
            <a:endParaRPr lang="zh-CN" altLang="en-US"/>
          </a:p>
        </p:txBody>
      </p:sp>
    </p:spTree>
    <p:extLst>
      <p:ext uri="{BB962C8B-B14F-4D97-AF65-F5344CB8AC3E}">
        <p14:creationId xmlns:p14="http://schemas.microsoft.com/office/powerpoint/2010/main" val="1158205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0ADC4B-121D-46CC-9D52-F4252E0865F3}" type="slidenum">
              <a:rPr lang="zh-CN" altLang="en-US" smtClean="0"/>
              <a:t>20</a:t>
            </a:fld>
            <a:endParaRPr lang="zh-CN" altLang="en-US"/>
          </a:p>
        </p:txBody>
      </p:sp>
    </p:spTree>
    <p:extLst>
      <p:ext uri="{BB962C8B-B14F-4D97-AF65-F5344CB8AC3E}">
        <p14:creationId xmlns:p14="http://schemas.microsoft.com/office/powerpoint/2010/main" val="2360552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0ADC4B-121D-46CC-9D52-F4252E0865F3}" type="slidenum">
              <a:rPr lang="zh-CN" altLang="en-US" smtClean="0"/>
              <a:t>21</a:t>
            </a:fld>
            <a:endParaRPr lang="zh-CN" altLang="en-US"/>
          </a:p>
        </p:txBody>
      </p:sp>
    </p:spTree>
    <p:extLst>
      <p:ext uri="{BB962C8B-B14F-4D97-AF65-F5344CB8AC3E}">
        <p14:creationId xmlns:p14="http://schemas.microsoft.com/office/powerpoint/2010/main" val="2871232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0ADC4B-121D-46CC-9D52-F4252E0865F3}" type="slidenum">
              <a:rPr lang="zh-CN" altLang="en-US" smtClean="0"/>
              <a:t>22</a:t>
            </a:fld>
            <a:endParaRPr lang="zh-CN" altLang="en-US"/>
          </a:p>
        </p:txBody>
      </p:sp>
    </p:spTree>
    <p:extLst>
      <p:ext uri="{BB962C8B-B14F-4D97-AF65-F5344CB8AC3E}">
        <p14:creationId xmlns:p14="http://schemas.microsoft.com/office/powerpoint/2010/main" val="1560004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0ADC4B-121D-46CC-9D52-F4252E0865F3}" type="slidenum">
              <a:rPr lang="zh-CN" altLang="en-US" smtClean="0"/>
              <a:t>23</a:t>
            </a:fld>
            <a:endParaRPr lang="zh-CN" altLang="en-US"/>
          </a:p>
        </p:txBody>
      </p:sp>
    </p:spTree>
    <p:extLst>
      <p:ext uri="{BB962C8B-B14F-4D97-AF65-F5344CB8AC3E}">
        <p14:creationId xmlns:p14="http://schemas.microsoft.com/office/powerpoint/2010/main" val="2087043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24</a:t>
            </a:fld>
            <a:endParaRPr lang="zh-CN" altLang="en-US"/>
          </a:p>
        </p:txBody>
      </p:sp>
    </p:spTree>
    <p:extLst>
      <p:ext uri="{BB962C8B-B14F-4D97-AF65-F5344CB8AC3E}">
        <p14:creationId xmlns:p14="http://schemas.microsoft.com/office/powerpoint/2010/main" val="1469251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25</a:t>
            </a:fld>
            <a:endParaRPr lang="zh-CN" altLang="en-US"/>
          </a:p>
        </p:txBody>
      </p:sp>
    </p:spTree>
    <p:extLst>
      <p:ext uri="{BB962C8B-B14F-4D97-AF65-F5344CB8AC3E}">
        <p14:creationId xmlns:p14="http://schemas.microsoft.com/office/powerpoint/2010/main" val="1211840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26</a:t>
            </a:fld>
            <a:endParaRPr lang="zh-CN" altLang="en-US"/>
          </a:p>
        </p:txBody>
      </p:sp>
    </p:spTree>
    <p:extLst>
      <p:ext uri="{BB962C8B-B14F-4D97-AF65-F5344CB8AC3E}">
        <p14:creationId xmlns:p14="http://schemas.microsoft.com/office/powerpoint/2010/main" val="410891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27</a:t>
            </a:fld>
            <a:endParaRPr lang="zh-CN" altLang="en-US"/>
          </a:p>
        </p:txBody>
      </p:sp>
    </p:spTree>
    <p:extLst>
      <p:ext uri="{BB962C8B-B14F-4D97-AF65-F5344CB8AC3E}">
        <p14:creationId xmlns:p14="http://schemas.microsoft.com/office/powerpoint/2010/main" val="29857406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28</a:t>
            </a:fld>
            <a:endParaRPr lang="zh-CN" altLang="en-US"/>
          </a:p>
        </p:txBody>
      </p:sp>
    </p:spTree>
    <p:extLst>
      <p:ext uri="{BB962C8B-B14F-4D97-AF65-F5344CB8AC3E}">
        <p14:creationId xmlns:p14="http://schemas.microsoft.com/office/powerpoint/2010/main" val="3407989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29</a:t>
            </a:fld>
            <a:endParaRPr lang="zh-CN" altLang="en-US"/>
          </a:p>
        </p:txBody>
      </p:sp>
    </p:spTree>
    <p:extLst>
      <p:ext uri="{BB962C8B-B14F-4D97-AF65-F5344CB8AC3E}">
        <p14:creationId xmlns:p14="http://schemas.microsoft.com/office/powerpoint/2010/main" val="1189297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3</a:t>
            </a:fld>
            <a:endParaRPr lang="zh-CN" altLang="en-US"/>
          </a:p>
        </p:txBody>
      </p:sp>
    </p:spTree>
    <p:extLst>
      <p:ext uri="{BB962C8B-B14F-4D97-AF65-F5344CB8AC3E}">
        <p14:creationId xmlns:p14="http://schemas.microsoft.com/office/powerpoint/2010/main" val="5425930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30</a:t>
            </a:fld>
            <a:endParaRPr lang="zh-CN" altLang="en-US"/>
          </a:p>
        </p:txBody>
      </p:sp>
    </p:spTree>
    <p:extLst>
      <p:ext uri="{BB962C8B-B14F-4D97-AF65-F5344CB8AC3E}">
        <p14:creationId xmlns:p14="http://schemas.microsoft.com/office/powerpoint/2010/main" val="3266418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31</a:t>
            </a:fld>
            <a:endParaRPr lang="zh-CN" altLang="en-US"/>
          </a:p>
        </p:txBody>
      </p:sp>
    </p:spTree>
    <p:extLst>
      <p:ext uri="{BB962C8B-B14F-4D97-AF65-F5344CB8AC3E}">
        <p14:creationId xmlns:p14="http://schemas.microsoft.com/office/powerpoint/2010/main" val="4723243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32</a:t>
            </a:fld>
            <a:endParaRPr lang="zh-CN" altLang="en-US"/>
          </a:p>
        </p:txBody>
      </p:sp>
    </p:spTree>
    <p:extLst>
      <p:ext uri="{BB962C8B-B14F-4D97-AF65-F5344CB8AC3E}">
        <p14:creationId xmlns:p14="http://schemas.microsoft.com/office/powerpoint/2010/main" val="15640544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33</a:t>
            </a:fld>
            <a:endParaRPr lang="zh-CN" altLang="en-US"/>
          </a:p>
        </p:txBody>
      </p:sp>
    </p:spTree>
    <p:extLst>
      <p:ext uri="{BB962C8B-B14F-4D97-AF65-F5344CB8AC3E}">
        <p14:creationId xmlns:p14="http://schemas.microsoft.com/office/powerpoint/2010/main" val="2233903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34</a:t>
            </a:fld>
            <a:endParaRPr lang="zh-CN" altLang="en-US"/>
          </a:p>
        </p:txBody>
      </p:sp>
    </p:spTree>
    <p:extLst>
      <p:ext uri="{BB962C8B-B14F-4D97-AF65-F5344CB8AC3E}">
        <p14:creationId xmlns:p14="http://schemas.microsoft.com/office/powerpoint/2010/main" val="3670773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35</a:t>
            </a:fld>
            <a:endParaRPr lang="zh-CN" altLang="en-US"/>
          </a:p>
        </p:txBody>
      </p:sp>
    </p:spTree>
    <p:extLst>
      <p:ext uri="{BB962C8B-B14F-4D97-AF65-F5344CB8AC3E}">
        <p14:creationId xmlns:p14="http://schemas.microsoft.com/office/powerpoint/2010/main" val="20948422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0ADC4B-121D-46CC-9D52-F4252E0865F3}" type="slidenum">
              <a:rPr lang="zh-CN" altLang="en-US" smtClean="0"/>
              <a:t>36</a:t>
            </a:fld>
            <a:endParaRPr lang="zh-CN" altLang="en-US"/>
          </a:p>
        </p:txBody>
      </p:sp>
    </p:spTree>
    <p:extLst>
      <p:ext uri="{BB962C8B-B14F-4D97-AF65-F5344CB8AC3E}">
        <p14:creationId xmlns:p14="http://schemas.microsoft.com/office/powerpoint/2010/main" val="2409657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000" b="0"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4</a:t>
            </a:fld>
            <a:endParaRPr lang="zh-CN" altLang="en-US"/>
          </a:p>
        </p:txBody>
      </p:sp>
    </p:spTree>
    <p:extLst>
      <p:ext uri="{BB962C8B-B14F-4D97-AF65-F5344CB8AC3E}">
        <p14:creationId xmlns:p14="http://schemas.microsoft.com/office/powerpoint/2010/main" val="94792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5</a:t>
            </a:fld>
            <a:endParaRPr lang="zh-CN" altLang="en-US"/>
          </a:p>
        </p:txBody>
      </p:sp>
    </p:spTree>
    <p:extLst>
      <p:ext uri="{BB962C8B-B14F-4D97-AF65-F5344CB8AC3E}">
        <p14:creationId xmlns:p14="http://schemas.microsoft.com/office/powerpoint/2010/main" val="1818297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0ADC4B-121D-46CC-9D52-F4252E0865F3}" type="slidenum">
              <a:rPr lang="zh-CN" altLang="en-US" smtClean="0"/>
              <a:t>6</a:t>
            </a:fld>
            <a:endParaRPr lang="zh-CN" altLang="en-US"/>
          </a:p>
        </p:txBody>
      </p:sp>
    </p:spTree>
    <p:extLst>
      <p:ext uri="{BB962C8B-B14F-4D97-AF65-F5344CB8AC3E}">
        <p14:creationId xmlns:p14="http://schemas.microsoft.com/office/powerpoint/2010/main" val="2000243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0ADC4B-121D-46CC-9D52-F4252E0865F3}" type="slidenum">
              <a:rPr lang="zh-CN" altLang="en-US" smtClean="0"/>
              <a:t>7</a:t>
            </a:fld>
            <a:endParaRPr lang="zh-CN" altLang="en-US"/>
          </a:p>
        </p:txBody>
      </p:sp>
    </p:spTree>
    <p:extLst>
      <p:ext uri="{BB962C8B-B14F-4D97-AF65-F5344CB8AC3E}">
        <p14:creationId xmlns:p14="http://schemas.microsoft.com/office/powerpoint/2010/main" val="402287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8</a:t>
            </a:fld>
            <a:endParaRPr lang="zh-CN" altLang="en-US"/>
          </a:p>
        </p:txBody>
      </p:sp>
    </p:spTree>
    <p:extLst>
      <p:ext uri="{BB962C8B-B14F-4D97-AF65-F5344CB8AC3E}">
        <p14:creationId xmlns:p14="http://schemas.microsoft.com/office/powerpoint/2010/main" val="2358048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0ADC4B-121D-46CC-9D52-F4252E0865F3}" type="slidenum">
              <a:rPr lang="zh-CN" altLang="en-US" smtClean="0"/>
              <a:t>9</a:t>
            </a:fld>
            <a:endParaRPr lang="zh-CN" altLang="en-US"/>
          </a:p>
        </p:txBody>
      </p:sp>
    </p:spTree>
    <p:extLst>
      <p:ext uri="{BB962C8B-B14F-4D97-AF65-F5344CB8AC3E}">
        <p14:creationId xmlns:p14="http://schemas.microsoft.com/office/powerpoint/2010/main" val="2980548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F0768-A318-462A-8579-2AAA16CAA6B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92C8DE8-04E8-41E6-998E-DA5854CFA5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C7C9C7-458F-4D14-9AE2-250108E1A900}"/>
              </a:ext>
            </a:extLst>
          </p:cNvPr>
          <p:cNvSpPr>
            <a:spLocks noGrp="1"/>
          </p:cNvSpPr>
          <p:nvPr>
            <p:ph type="dt" sz="half" idx="10"/>
          </p:nvPr>
        </p:nvSpPr>
        <p:spPr/>
        <p:txBody>
          <a:bodyPr/>
          <a:lstStyle/>
          <a:p>
            <a:fld id="{B58979D9-E8A7-4020-9F53-DCBB73454201}" type="datetimeFigureOut">
              <a:rPr lang="zh-CN" altLang="en-US" smtClean="0"/>
              <a:t>2021/5/24</a:t>
            </a:fld>
            <a:endParaRPr lang="zh-CN" altLang="en-US"/>
          </a:p>
        </p:txBody>
      </p:sp>
      <p:sp>
        <p:nvSpPr>
          <p:cNvPr id="5" name="页脚占位符 4">
            <a:extLst>
              <a:ext uri="{FF2B5EF4-FFF2-40B4-BE49-F238E27FC236}">
                <a16:creationId xmlns:a16="http://schemas.microsoft.com/office/drawing/2014/main" id="{99C24D14-F3A1-4863-B750-5A5AA289C2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BF24F5-BB3B-4C10-B92D-3804E4C2BE9E}"/>
              </a:ext>
            </a:extLst>
          </p:cNvPr>
          <p:cNvSpPr>
            <a:spLocks noGrp="1"/>
          </p:cNvSpPr>
          <p:nvPr>
            <p:ph type="sldNum" sz="quarter" idx="12"/>
          </p:nvPr>
        </p:nvSpPr>
        <p:spPr/>
        <p:txBody>
          <a:bodyPr/>
          <a:lstStyle/>
          <a:p>
            <a:fld id="{C202D614-3122-4AE3-B731-49486E389976}" type="slidenum">
              <a:rPr lang="zh-CN" altLang="en-US" smtClean="0"/>
              <a:t>‹#›</a:t>
            </a:fld>
            <a:endParaRPr lang="zh-CN" altLang="en-US"/>
          </a:p>
        </p:txBody>
      </p:sp>
    </p:spTree>
    <p:extLst>
      <p:ext uri="{BB962C8B-B14F-4D97-AF65-F5344CB8AC3E}">
        <p14:creationId xmlns:p14="http://schemas.microsoft.com/office/powerpoint/2010/main" val="4286090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7233D2-1CC8-4BDD-A71D-3F772488D82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46FCC95-86DD-494E-92E6-C4797E6516D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E6D96F1-75BC-479E-BCEE-DDD834ECBE3C}"/>
              </a:ext>
            </a:extLst>
          </p:cNvPr>
          <p:cNvSpPr>
            <a:spLocks noGrp="1"/>
          </p:cNvSpPr>
          <p:nvPr>
            <p:ph type="dt" sz="half" idx="10"/>
          </p:nvPr>
        </p:nvSpPr>
        <p:spPr/>
        <p:txBody>
          <a:bodyPr/>
          <a:lstStyle/>
          <a:p>
            <a:fld id="{B58979D9-E8A7-4020-9F53-DCBB73454201}" type="datetimeFigureOut">
              <a:rPr lang="zh-CN" altLang="en-US" smtClean="0"/>
              <a:t>2021/5/24</a:t>
            </a:fld>
            <a:endParaRPr lang="zh-CN" altLang="en-US"/>
          </a:p>
        </p:txBody>
      </p:sp>
      <p:sp>
        <p:nvSpPr>
          <p:cNvPr id="5" name="页脚占位符 4">
            <a:extLst>
              <a:ext uri="{FF2B5EF4-FFF2-40B4-BE49-F238E27FC236}">
                <a16:creationId xmlns:a16="http://schemas.microsoft.com/office/drawing/2014/main" id="{75C014E9-B500-4771-BEE0-4B21589DFE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25CF27-DA2E-4EE7-9FF7-A38CC45057BD}"/>
              </a:ext>
            </a:extLst>
          </p:cNvPr>
          <p:cNvSpPr>
            <a:spLocks noGrp="1"/>
          </p:cNvSpPr>
          <p:nvPr>
            <p:ph type="sldNum" sz="quarter" idx="12"/>
          </p:nvPr>
        </p:nvSpPr>
        <p:spPr/>
        <p:txBody>
          <a:bodyPr/>
          <a:lstStyle/>
          <a:p>
            <a:fld id="{C202D614-3122-4AE3-B731-49486E389976}" type="slidenum">
              <a:rPr lang="zh-CN" altLang="en-US" smtClean="0"/>
              <a:t>‹#›</a:t>
            </a:fld>
            <a:endParaRPr lang="zh-CN" altLang="en-US"/>
          </a:p>
        </p:txBody>
      </p:sp>
    </p:spTree>
    <p:extLst>
      <p:ext uri="{BB962C8B-B14F-4D97-AF65-F5344CB8AC3E}">
        <p14:creationId xmlns:p14="http://schemas.microsoft.com/office/powerpoint/2010/main" val="176900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26D91FA-6BEB-4CA3-9294-2DD93A62698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15C5941-E6E9-4A6D-9AB5-C15E427E07A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0660051-1204-42AF-ABB1-48F09FBAE533}"/>
              </a:ext>
            </a:extLst>
          </p:cNvPr>
          <p:cNvSpPr>
            <a:spLocks noGrp="1"/>
          </p:cNvSpPr>
          <p:nvPr>
            <p:ph type="dt" sz="half" idx="10"/>
          </p:nvPr>
        </p:nvSpPr>
        <p:spPr/>
        <p:txBody>
          <a:bodyPr/>
          <a:lstStyle/>
          <a:p>
            <a:fld id="{B58979D9-E8A7-4020-9F53-DCBB73454201}" type="datetimeFigureOut">
              <a:rPr lang="zh-CN" altLang="en-US" smtClean="0"/>
              <a:t>2021/5/24</a:t>
            </a:fld>
            <a:endParaRPr lang="zh-CN" altLang="en-US"/>
          </a:p>
        </p:txBody>
      </p:sp>
      <p:sp>
        <p:nvSpPr>
          <p:cNvPr id="5" name="页脚占位符 4">
            <a:extLst>
              <a:ext uri="{FF2B5EF4-FFF2-40B4-BE49-F238E27FC236}">
                <a16:creationId xmlns:a16="http://schemas.microsoft.com/office/drawing/2014/main" id="{91187EA2-02DD-439E-A2E5-B4870FA67F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B426ED0-5823-482B-B355-336A50AEFD4D}"/>
              </a:ext>
            </a:extLst>
          </p:cNvPr>
          <p:cNvSpPr>
            <a:spLocks noGrp="1"/>
          </p:cNvSpPr>
          <p:nvPr>
            <p:ph type="sldNum" sz="quarter" idx="12"/>
          </p:nvPr>
        </p:nvSpPr>
        <p:spPr/>
        <p:txBody>
          <a:bodyPr/>
          <a:lstStyle/>
          <a:p>
            <a:fld id="{C202D614-3122-4AE3-B731-49486E389976}" type="slidenum">
              <a:rPr lang="zh-CN" altLang="en-US" smtClean="0"/>
              <a:t>‹#›</a:t>
            </a:fld>
            <a:endParaRPr lang="zh-CN" altLang="en-US"/>
          </a:p>
        </p:txBody>
      </p:sp>
    </p:spTree>
    <p:extLst>
      <p:ext uri="{BB962C8B-B14F-4D97-AF65-F5344CB8AC3E}">
        <p14:creationId xmlns:p14="http://schemas.microsoft.com/office/powerpoint/2010/main" val="702287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92A84-9CB7-425E-AAA9-7DFA08BD5A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CF38A0-1CF4-46B4-857F-7F8D1EC1832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2FD544-D555-498C-A6D0-A4D455D7DD9B}"/>
              </a:ext>
            </a:extLst>
          </p:cNvPr>
          <p:cNvSpPr>
            <a:spLocks noGrp="1"/>
          </p:cNvSpPr>
          <p:nvPr>
            <p:ph type="dt" sz="half" idx="10"/>
          </p:nvPr>
        </p:nvSpPr>
        <p:spPr/>
        <p:txBody>
          <a:bodyPr/>
          <a:lstStyle/>
          <a:p>
            <a:fld id="{B58979D9-E8A7-4020-9F53-DCBB73454201}" type="datetimeFigureOut">
              <a:rPr lang="zh-CN" altLang="en-US" smtClean="0"/>
              <a:t>2021/5/24</a:t>
            </a:fld>
            <a:endParaRPr lang="zh-CN" altLang="en-US"/>
          </a:p>
        </p:txBody>
      </p:sp>
      <p:sp>
        <p:nvSpPr>
          <p:cNvPr id="5" name="页脚占位符 4">
            <a:extLst>
              <a:ext uri="{FF2B5EF4-FFF2-40B4-BE49-F238E27FC236}">
                <a16:creationId xmlns:a16="http://schemas.microsoft.com/office/drawing/2014/main" id="{781E8CD7-4FCC-492D-AD10-94D5D4A076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3CA00A-53B5-4DDD-B42B-1D69E0192D66}"/>
              </a:ext>
            </a:extLst>
          </p:cNvPr>
          <p:cNvSpPr>
            <a:spLocks noGrp="1"/>
          </p:cNvSpPr>
          <p:nvPr>
            <p:ph type="sldNum" sz="quarter" idx="12"/>
          </p:nvPr>
        </p:nvSpPr>
        <p:spPr/>
        <p:txBody>
          <a:bodyPr/>
          <a:lstStyle/>
          <a:p>
            <a:fld id="{C202D614-3122-4AE3-B731-49486E389976}" type="slidenum">
              <a:rPr lang="zh-CN" altLang="en-US" smtClean="0"/>
              <a:t>‹#›</a:t>
            </a:fld>
            <a:endParaRPr lang="zh-CN" altLang="en-US"/>
          </a:p>
        </p:txBody>
      </p:sp>
    </p:spTree>
    <p:extLst>
      <p:ext uri="{BB962C8B-B14F-4D97-AF65-F5344CB8AC3E}">
        <p14:creationId xmlns:p14="http://schemas.microsoft.com/office/powerpoint/2010/main" val="1789522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64DBF0-858F-4A1C-AE42-DE5AB2B3886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20DA71B-3FAA-4FF0-8359-B75BDED6A0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FBF1296-7C2F-4798-8D43-6F1C3F618C1E}"/>
              </a:ext>
            </a:extLst>
          </p:cNvPr>
          <p:cNvSpPr>
            <a:spLocks noGrp="1"/>
          </p:cNvSpPr>
          <p:nvPr>
            <p:ph type="dt" sz="half" idx="10"/>
          </p:nvPr>
        </p:nvSpPr>
        <p:spPr/>
        <p:txBody>
          <a:bodyPr/>
          <a:lstStyle/>
          <a:p>
            <a:fld id="{B58979D9-E8A7-4020-9F53-DCBB73454201}" type="datetimeFigureOut">
              <a:rPr lang="zh-CN" altLang="en-US" smtClean="0"/>
              <a:t>2021/5/24</a:t>
            </a:fld>
            <a:endParaRPr lang="zh-CN" altLang="en-US"/>
          </a:p>
        </p:txBody>
      </p:sp>
      <p:sp>
        <p:nvSpPr>
          <p:cNvPr id="5" name="页脚占位符 4">
            <a:extLst>
              <a:ext uri="{FF2B5EF4-FFF2-40B4-BE49-F238E27FC236}">
                <a16:creationId xmlns:a16="http://schemas.microsoft.com/office/drawing/2014/main" id="{75BF321D-B2D8-487B-87DD-9DDE9235AC8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1DC2DAB-FAC6-4663-9FE9-1C17DA1BABD6}"/>
              </a:ext>
            </a:extLst>
          </p:cNvPr>
          <p:cNvSpPr>
            <a:spLocks noGrp="1"/>
          </p:cNvSpPr>
          <p:nvPr>
            <p:ph type="sldNum" sz="quarter" idx="12"/>
          </p:nvPr>
        </p:nvSpPr>
        <p:spPr/>
        <p:txBody>
          <a:bodyPr/>
          <a:lstStyle/>
          <a:p>
            <a:fld id="{C202D614-3122-4AE3-B731-49486E389976}" type="slidenum">
              <a:rPr lang="zh-CN" altLang="en-US" smtClean="0"/>
              <a:t>‹#›</a:t>
            </a:fld>
            <a:endParaRPr lang="zh-CN" altLang="en-US"/>
          </a:p>
        </p:txBody>
      </p:sp>
    </p:spTree>
    <p:extLst>
      <p:ext uri="{BB962C8B-B14F-4D97-AF65-F5344CB8AC3E}">
        <p14:creationId xmlns:p14="http://schemas.microsoft.com/office/powerpoint/2010/main" val="3016357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4369F1-51DF-4B91-9D1A-E56F909C495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BB5A57-34BE-495F-8A97-FAB395714B7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8C61E90-A2B4-436B-98CA-C6905AEF8E9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AB2408-A31E-4E1E-B329-89ADC15D1729}"/>
              </a:ext>
            </a:extLst>
          </p:cNvPr>
          <p:cNvSpPr>
            <a:spLocks noGrp="1"/>
          </p:cNvSpPr>
          <p:nvPr>
            <p:ph type="dt" sz="half" idx="10"/>
          </p:nvPr>
        </p:nvSpPr>
        <p:spPr/>
        <p:txBody>
          <a:bodyPr/>
          <a:lstStyle/>
          <a:p>
            <a:fld id="{B58979D9-E8A7-4020-9F53-DCBB73454201}" type="datetimeFigureOut">
              <a:rPr lang="zh-CN" altLang="en-US" smtClean="0"/>
              <a:t>2021/5/24</a:t>
            </a:fld>
            <a:endParaRPr lang="zh-CN" altLang="en-US"/>
          </a:p>
        </p:txBody>
      </p:sp>
      <p:sp>
        <p:nvSpPr>
          <p:cNvPr id="6" name="页脚占位符 5">
            <a:extLst>
              <a:ext uri="{FF2B5EF4-FFF2-40B4-BE49-F238E27FC236}">
                <a16:creationId xmlns:a16="http://schemas.microsoft.com/office/drawing/2014/main" id="{34B3F543-739D-4FC6-8076-B757E233D5B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8B35F0C-0338-47FA-9024-EF0BCFBB48B8}"/>
              </a:ext>
            </a:extLst>
          </p:cNvPr>
          <p:cNvSpPr>
            <a:spLocks noGrp="1"/>
          </p:cNvSpPr>
          <p:nvPr>
            <p:ph type="sldNum" sz="quarter" idx="12"/>
          </p:nvPr>
        </p:nvSpPr>
        <p:spPr/>
        <p:txBody>
          <a:bodyPr/>
          <a:lstStyle/>
          <a:p>
            <a:fld id="{C202D614-3122-4AE3-B731-49486E389976}" type="slidenum">
              <a:rPr lang="zh-CN" altLang="en-US" smtClean="0"/>
              <a:t>‹#›</a:t>
            </a:fld>
            <a:endParaRPr lang="zh-CN" altLang="en-US"/>
          </a:p>
        </p:txBody>
      </p:sp>
    </p:spTree>
    <p:extLst>
      <p:ext uri="{BB962C8B-B14F-4D97-AF65-F5344CB8AC3E}">
        <p14:creationId xmlns:p14="http://schemas.microsoft.com/office/powerpoint/2010/main" val="3021444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DBC686-C314-4380-9BA7-2AF7F4DA75A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86DD742-8EC0-43E8-A35C-703FCF4F70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A61EB8-9191-448C-884A-F6989E36DA2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ED8769E-1404-4E8F-AA63-A2761C79AD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577CCA-650F-434C-83FA-118534E1E14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FACE31C-2DD2-4181-9476-2685236FBDF8}"/>
              </a:ext>
            </a:extLst>
          </p:cNvPr>
          <p:cNvSpPr>
            <a:spLocks noGrp="1"/>
          </p:cNvSpPr>
          <p:nvPr>
            <p:ph type="dt" sz="half" idx="10"/>
          </p:nvPr>
        </p:nvSpPr>
        <p:spPr/>
        <p:txBody>
          <a:bodyPr/>
          <a:lstStyle/>
          <a:p>
            <a:fld id="{B58979D9-E8A7-4020-9F53-DCBB73454201}" type="datetimeFigureOut">
              <a:rPr lang="zh-CN" altLang="en-US" smtClean="0"/>
              <a:t>2021/5/24</a:t>
            </a:fld>
            <a:endParaRPr lang="zh-CN" altLang="en-US"/>
          </a:p>
        </p:txBody>
      </p:sp>
      <p:sp>
        <p:nvSpPr>
          <p:cNvPr id="8" name="页脚占位符 7">
            <a:extLst>
              <a:ext uri="{FF2B5EF4-FFF2-40B4-BE49-F238E27FC236}">
                <a16:creationId xmlns:a16="http://schemas.microsoft.com/office/drawing/2014/main" id="{185854EE-0EA7-4442-AA76-A6466A916A0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9A228C1-28C5-4BB4-9745-9AEAC695B7CA}"/>
              </a:ext>
            </a:extLst>
          </p:cNvPr>
          <p:cNvSpPr>
            <a:spLocks noGrp="1"/>
          </p:cNvSpPr>
          <p:nvPr>
            <p:ph type="sldNum" sz="quarter" idx="12"/>
          </p:nvPr>
        </p:nvSpPr>
        <p:spPr/>
        <p:txBody>
          <a:bodyPr/>
          <a:lstStyle/>
          <a:p>
            <a:fld id="{C202D614-3122-4AE3-B731-49486E389976}" type="slidenum">
              <a:rPr lang="zh-CN" altLang="en-US" smtClean="0"/>
              <a:t>‹#›</a:t>
            </a:fld>
            <a:endParaRPr lang="zh-CN" altLang="en-US"/>
          </a:p>
        </p:txBody>
      </p:sp>
    </p:spTree>
    <p:extLst>
      <p:ext uri="{BB962C8B-B14F-4D97-AF65-F5344CB8AC3E}">
        <p14:creationId xmlns:p14="http://schemas.microsoft.com/office/powerpoint/2010/main" val="1792496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904D94-867E-40B1-A074-12F1D09C87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5F0A4E7-15F6-4915-AC7A-3F2278862DEB}"/>
              </a:ext>
            </a:extLst>
          </p:cNvPr>
          <p:cNvSpPr>
            <a:spLocks noGrp="1"/>
          </p:cNvSpPr>
          <p:nvPr>
            <p:ph type="dt" sz="half" idx="10"/>
          </p:nvPr>
        </p:nvSpPr>
        <p:spPr/>
        <p:txBody>
          <a:bodyPr/>
          <a:lstStyle/>
          <a:p>
            <a:fld id="{B58979D9-E8A7-4020-9F53-DCBB73454201}" type="datetimeFigureOut">
              <a:rPr lang="zh-CN" altLang="en-US" smtClean="0"/>
              <a:t>2021/5/24</a:t>
            </a:fld>
            <a:endParaRPr lang="zh-CN" altLang="en-US"/>
          </a:p>
        </p:txBody>
      </p:sp>
      <p:sp>
        <p:nvSpPr>
          <p:cNvPr id="4" name="页脚占位符 3">
            <a:extLst>
              <a:ext uri="{FF2B5EF4-FFF2-40B4-BE49-F238E27FC236}">
                <a16:creationId xmlns:a16="http://schemas.microsoft.com/office/drawing/2014/main" id="{A7384BD9-A0A1-4085-87FD-B1C9BF13BCB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4688AD0-9CC8-4B89-9D44-BDB9A2AD3891}"/>
              </a:ext>
            </a:extLst>
          </p:cNvPr>
          <p:cNvSpPr>
            <a:spLocks noGrp="1"/>
          </p:cNvSpPr>
          <p:nvPr>
            <p:ph type="sldNum" sz="quarter" idx="12"/>
          </p:nvPr>
        </p:nvSpPr>
        <p:spPr/>
        <p:txBody>
          <a:bodyPr/>
          <a:lstStyle/>
          <a:p>
            <a:fld id="{C202D614-3122-4AE3-B731-49486E389976}" type="slidenum">
              <a:rPr lang="zh-CN" altLang="en-US" smtClean="0"/>
              <a:t>‹#›</a:t>
            </a:fld>
            <a:endParaRPr lang="zh-CN" altLang="en-US"/>
          </a:p>
        </p:txBody>
      </p:sp>
    </p:spTree>
    <p:extLst>
      <p:ext uri="{BB962C8B-B14F-4D97-AF65-F5344CB8AC3E}">
        <p14:creationId xmlns:p14="http://schemas.microsoft.com/office/powerpoint/2010/main" val="549453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04F58F8-E2C2-402D-9CD9-F34F3E51D38A}"/>
              </a:ext>
            </a:extLst>
          </p:cNvPr>
          <p:cNvSpPr>
            <a:spLocks noGrp="1"/>
          </p:cNvSpPr>
          <p:nvPr>
            <p:ph type="dt" sz="half" idx="10"/>
          </p:nvPr>
        </p:nvSpPr>
        <p:spPr/>
        <p:txBody>
          <a:bodyPr/>
          <a:lstStyle/>
          <a:p>
            <a:fld id="{B58979D9-E8A7-4020-9F53-DCBB73454201}" type="datetimeFigureOut">
              <a:rPr lang="zh-CN" altLang="en-US" smtClean="0"/>
              <a:t>2021/5/24</a:t>
            </a:fld>
            <a:endParaRPr lang="zh-CN" altLang="en-US"/>
          </a:p>
        </p:txBody>
      </p:sp>
      <p:sp>
        <p:nvSpPr>
          <p:cNvPr id="3" name="页脚占位符 2">
            <a:extLst>
              <a:ext uri="{FF2B5EF4-FFF2-40B4-BE49-F238E27FC236}">
                <a16:creationId xmlns:a16="http://schemas.microsoft.com/office/drawing/2014/main" id="{732E3BB5-BC67-42D2-8015-89F4C77C8D4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D6AD334-AEBF-41D1-AA9B-49034F9E37C6}"/>
              </a:ext>
            </a:extLst>
          </p:cNvPr>
          <p:cNvSpPr>
            <a:spLocks noGrp="1"/>
          </p:cNvSpPr>
          <p:nvPr>
            <p:ph type="sldNum" sz="quarter" idx="12"/>
          </p:nvPr>
        </p:nvSpPr>
        <p:spPr/>
        <p:txBody>
          <a:bodyPr/>
          <a:lstStyle/>
          <a:p>
            <a:fld id="{C202D614-3122-4AE3-B731-49486E389976}" type="slidenum">
              <a:rPr lang="zh-CN" altLang="en-US" smtClean="0"/>
              <a:t>‹#›</a:t>
            </a:fld>
            <a:endParaRPr lang="zh-CN" altLang="en-US"/>
          </a:p>
        </p:txBody>
      </p:sp>
    </p:spTree>
    <p:extLst>
      <p:ext uri="{BB962C8B-B14F-4D97-AF65-F5344CB8AC3E}">
        <p14:creationId xmlns:p14="http://schemas.microsoft.com/office/powerpoint/2010/main" val="482015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DD19F5-F137-4598-9A56-47C62C854F5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CEEBA34-620B-4F91-B553-576B761188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0808EAF-6346-4CB5-9BD9-55803F3253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33B8F15-8258-4576-AAB5-E000E5C47DE8}"/>
              </a:ext>
            </a:extLst>
          </p:cNvPr>
          <p:cNvSpPr>
            <a:spLocks noGrp="1"/>
          </p:cNvSpPr>
          <p:nvPr>
            <p:ph type="dt" sz="half" idx="10"/>
          </p:nvPr>
        </p:nvSpPr>
        <p:spPr/>
        <p:txBody>
          <a:bodyPr/>
          <a:lstStyle/>
          <a:p>
            <a:fld id="{B58979D9-E8A7-4020-9F53-DCBB73454201}" type="datetimeFigureOut">
              <a:rPr lang="zh-CN" altLang="en-US" smtClean="0"/>
              <a:t>2021/5/24</a:t>
            </a:fld>
            <a:endParaRPr lang="zh-CN" altLang="en-US"/>
          </a:p>
        </p:txBody>
      </p:sp>
      <p:sp>
        <p:nvSpPr>
          <p:cNvPr id="6" name="页脚占位符 5">
            <a:extLst>
              <a:ext uri="{FF2B5EF4-FFF2-40B4-BE49-F238E27FC236}">
                <a16:creationId xmlns:a16="http://schemas.microsoft.com/office/drawing/2014/main" id="{E9C0AEF1-2F7A-461A-A642-B1C889F7CF2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4FBB6B-E0A1-4DC8-B397-9893B8A50BDF}"/>
              </a:ext>
            </a:extLst>
          </p:cNvPr>
          <p:cNvSpPr>
            <a:spLocks noGrp="1"/>
          </p:cNvSpPr>
          <p:nvPr>
            <p:ph type="sldNum" sz="quarter" idx="12"/>
          </p:nvPr>
        </p:nvSpPr>
        <p:spPr/>
        <p:txBody>
          <a:bodyPr/>
          <a:lstStyle/>
          <a:p>
            <a:fld id="{C202D614-3122-4AE3-B731-49486E389976}" type="slidenum">
              <a:rPr lang="zh-CN" altLang="en-US" smtClean="0"/>
              <a:t>‹#›</a:t>
            </a:fld>
            <a:endParaRPr lang="zh-CN" altLang="en-US"/>
          </a:p>
        </p:txBody>
      </p:sp>
    </p:spTree>
    <p:extLst>
      <p:ext uri="{BB962C8B-B14F-4D97-AF65-F5344CB8AC3E}">
        <p14:creationId xmlns:p14="http://schemas.microsoft.com/office/powerpoint/2010/main" val="318146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8B73AC-4767-4B59-81CB-D477CC2D8F0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B5F0EB8-FCBD-4572-803A-1A76A194B6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F7C43FF-A1A9-4CB5-B05C-0295A0CF4D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5F43A5F-411F-4715-8F89-7EC7815F886B}"/>
              </a:ext>
            </a:extLst>
          </p:cNvPr>
          <p:cNvSpPr>
            <a:spLocks noGrp="1"/>
          </p:cNvSpPr>
          <p:nvPr>
            <p:ph type="dt" sz="half" idx="10"/>
          </p:nvPr>
        </p:nvSpPr>
        <p:spPr/>
        <p:txBody>
          <a:bodyPr/>
          <a:lstStyle/>
          <a:p>
            <a:fld id="{B58979D9-E8A7-4020-9F53-DCBB73454201}" type="datetimeFigureOut">
              <a:rPr lang="zh-CN" altLang="en-US" smtClean="0"/>
              <a:t>2021/5/24</a:t>
            </a:fld>
            <a:endParaRPr lang="zh-CN" altLang="en-US"/>
          </a:p>
        </p:txBody>
      </p:sp>
      <p:sp>
        <p:nvSpPr>
          <p:cNvPr id="6" name="页脚占位符 5">
            <a:extLst>
              <a:ext uri="{FF2B5EF4-FFF2-40B4-BE49-F238E27FC236}">
                <a16:creationId xmlns:a16="http://schemas.microsoft.com/office/drawing/2014/main" id="{BEF148FB-9D86-42B2-ADE4-0963BF70438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41B801C-8DEF-4FFE-92A7-22F499A4C692}"/>
              </a:ext>
            </a:extLst>
          </p:cNvPr>
          <p:cNvSpPr>
            <a:spLocks noGrp="1"/>
          </p:cNvSpPr>
          <p:nvPr>
            <p:ph type="sldNum" sz="quarter" idx="12"/>
          </p:nvPr>
        </p:nvSpPr>
        <p:spPr/>
        <p:txBody>
          <a:bodyPr/>
          <a:lstStyle/>
          <a:p>
            <a:fld id="{C202D614-3122-4AE3-B731-49486E389976}" type="slidenum">
              <a:rPr lang="zh-CN" altLang="en-US" smtClean="0"/>
              <a:t>‹#›</a:t>
            </a:fld>
            <a:endParaRPr lang="zh-CN" altLang="en-US"/>
          </a:p>
        </p:txBody>
      </p:sp>
    </p:spTree>
    <p:extLst>
      <p:ext uri="{BB962C8B-B14F-4D97-AF65-F5344CB8AC3E}">
        <p14:creationId xmlns:p14="http://schemas.microsoft.com/office/powerpoint/2010/main" val="3302768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97737FD-11EB-4271-A077-726FE9579C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35A2E1E-B078-43C4-B2C8-C60358829A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436D03B-F91E-4483-A64E-7A1B95C491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979D9-E8A7-4020-9F53-DCBB73454201}" type="datetimeFigureOut">
              <a:rPr lang="zh-CN" altLang="en-US" smtClean="0"/>
              <a:t>2021/5/24</a:t>
            </a:fld>
            <a:endParaRPr lang="zh-CN" altLang="en-US"/>
          </a:p>
        </p:txBody>
      </p:sp>
      <p:sp>
        <p:nvSpPr>
          <p:cNvPr id="5" name="页脚占位符 4">
            <a:extLst>
              <a:ext uri="{FF2B5EF4-FFF2-40B4-BE49-F238E27FC236}">
                <a16:creationId xmlns:a16="http://schemas.microsoft.com/office/drawing/2014/main" id="{67CE6888-A751-4FB7-AA60-01A458FA1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F438ABB-79B8-4C79-A662-3DB8AE9A27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02D614-3122-4AE3-B731-49486E389976}" type="slidenum">
              <a:rPr lang="zh-CN" altLang="en-US" smtClean="0"/>
              <a:t>‹#›</a:t>
            </a:fld>
            <a:endParaRPr lang="zh-CN" altLang="en-US"/>
          </a:p>
        </p:txBody>
      </p:sp>
    </p:spTree>
    <p:extLst>
      <p:ext uri="{BB962C8B-B14F-4D97-AF65-F5344CB8AC3E}">
        <p14:creationId xmlns:p14="http://schemas.microsoft.com/office/powerpoint/2010/main" val="2585486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8C16DAA-CD44-48FD-852D-977BFBD33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953" y="-175124"/>
            <a:ext cx="9752893" cy="6887981"/>
          </a:xfrm>
          <a:prstGeom prst="rect">
            <a:avLst/>
          </a:prstGeom>
        </p:spPr>
      </p:pic>
      <p:sp>
        <p:nvSpPr>
          <p:cNvPr id="6" name="矩形 5">
            <a:extLst>
              <a:ext uri="{FF2B5EF4-FFF2-40B4-BE49-F238E27FC236}">
                <a16:creationId xmlns:a16="http://schemas.microsoft.com/office/drawing/2014/main" id="{081B6F3E-380E-4F3B-B833-6D6CB52DA400}"/>
              </a:ext>
            </a:extLst>
          </p:cNvPr>
          <p:cNvSpPr/>
          <p:nvPr/>
        </p:nvSpPr>
        <p:spPr>
          <a:xfrm>
            <a:off x="0" y="2473038"/>
            <a:ext cx="12192000" cy="2992584"/>
          </a:xfrm>
          <a:prstGeom prst="rect">
            <a:avLst/>
          </a:prstGeom>
          <a:solidFill>
            <a:srgbClr val="047D8A">
              <a:alpha val="85098"/>
            </a:srgbClr>
          </a:solidFill>
          <a:ln>
            <a:noFill/>
          </a:ln>
          <a:effectLst>
            <a:outerShdw blurRad="203200" dist="152400" dir="5400000" algn="t"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057E46E-41FE-4905-8921-75D72F0C9E6C}"/>
              </a:ext>
            </a:extLst>
          </p:cNvPr>
          <p:cNvSpPr txBox="1"/>
          <p:nvPr/>
        </p:nvSpPr>
        <p:spPr>
          <a:xfrm>
            <a:off x="0" y="2776915"/>
            <a:ext cx="12192000" cy="888128"/>
          </a:xfrm>
          <a:prstGeom prst="rect">
            <a:avLst/>
          </a:prstGeom>
          <a:noFill/>
        </p:spPr>
        <p:txBody>
          <a:bodyPr wrap="square" rtlCol="0">
            <a:spAutoFit/>
          </a:bodyPr>
          <a:lstStyle/>
          <a:p>
            <a:pPr algn="ctr">
              <a:lnSpc>
                <a:spcPct val="130000"/>
              </a:lnSpc>
            </a:pPr>
            <a:r>
              <a:rPr lang="zh-CN" altLang="en-US" sz="4400" dirty="0">
                <a:solidFill>
                  <a:schemeClr val="bg1"/>
                </a:solidFill>
                <a:latin typeface="Microsoft YaHei UI" panose="020B0503020204020204" pitchFamily="34" charset="-122"/>
                <a:ea typeface="Microsoft YaHei UI" panose="020B0503020204020204" pitchFamily="34" charset="-122"/>
              </a:rPr>
              <a:t>对比学习在</a:t>
            </a:r>
            <a:r>
              <a:rPr lang="en-US" altLang="zh-CN" sz="4400" dirty="0">
                <a:solidFill>
                  <a:schemeClr val="bg1"/>
                </a:solidFill>
                <a:latin typeface="Microsoft YaHei UI" panose="020B0503020204020204" pitchFamily="34" charset="-122"/>
                <a:ea typeface="Microsoft YaHei UI" panose="020B0503020204020204" pitchFamily="34" charset="-122"/>
              </a:rPr>
              <a:t>NLP</a:t>
            </a:r>
            <a:r>
              <a:rPr lang="zh-CN" altLang="en-US" sz="4400" dirty="0">
                <a:solidFill>
                  <a:schemeClr val="bg1"/>
                </a:solidFill>
                <a:latin typeface="Microsoft YaHei UI" panose="020B0503020204020204" pitchFamily="34" charset="-122"/>
                <a:ea typeface="Microsoft YaHei UI" panose="020B0503020204020204" pitchFamily="34" charset="-122"/>
              </a:rPr>
              <a:t>中的研究进展</a:t>
            </a:r>
          </a:p>
        </p:txBody>
      </p:sp>
      <p:sp>
        <p:nvSpPr>
          <p:cNvPr id="8" name="文本框 7">
            <a:extLst>
              <a:ext uri="{FF2B5EF4-FFF2-40B4-BE49-F238E27FC236}">
                <a16:creationId xmlns:a16="http://schemas.microsoft.com/office/drawing/2014/main" id="{0EBD3FAE-B4F4-4FB5-863D-EABDE14837E6}"/>
              </a:ext>
            </a:extLst>
          </p:cNvPr>
          <p:cNvSpPr txBox="1"/>
          <p:nvPr/>
        </p:nvSpPr>
        <p:spPr>
          <a:xfrm>
            <a:off x="4016317" y="4018647"/>
            <a:ext cx="4159366" cy="1135824"/>
          </a:xfrm>
          <a:prstGeom prst="rect">
            <a:avLst/>
          </a:prstGeom>
          <a:noFill/>
        </p:spPr>
        <p:txBody>
          <a:bodyPr wrap="square" rtlCol="0">
            <a:spAutoFit/>
          </a:bodyPr>
          <a:lstStyle/>
          <a:p>
            <a:pPr algn="ctr">
              <a:lnSpc>
                <a:spcPct val="150000"/>
              </a:lnSpc>
            </a:pPr>
            <a:r>
              <a:rPr lang="zh-CN" altLang="en-US" sz="2400" b="1" dirty="0">
                <a:solidFill>
                  <a:schemeClr val="bg1"/>
                </a:solidFill>
                <a:latin typeface="Microsoft YaHei UI" panose="020B0503020204020204" pitchFamily="34" charset="-122"/>
                <a:ea typeface="Microsoft YaHei UI" panose="020B0503020204020204" pitchFamily="34" charset="-122"/>
              </a:rPr>
              <a:t>李冬</a:t>
            </a:r>
            <a:r>
              <a:rPr lang="en-US" altLang="zh-CN" sz="2400" b="1" dirty="0">
                <a:solidFill>
                  <a:schemeClr val="bg1"/>
                </a:solidFill>
                <a:latin typeface="Microsoft YaHei UI" panose="020B0503020204020204" pitchFamily="34" charset="-122"/>
                <a:ea typeface="Microsoft YaHei UI" panose="020B0503020204020204" pitchFamily="34" charset="-122"/>
              </a:rPr>
              <a:t>	</a:t>
            </a:r>
          </a:p>
          <a:p>
            <a:pPr algn="ctr">
              <a:lnSpc>
                <a:spcPct val="150000"/>
              </a:lnSpc>
            </a:pPr>
            <a:r>
              <a:rPr lang="en-US" altLang="zh-CN" sz="2400" b="1" dirty="0">
                <a:solidFill>
                  <a:schemeClr val="bg1"/>
                </a:solidFill>
                <a:latin typeface="Microsoft YaHei UI" panose="020B0503020204020204" pitchFamily="34" charset="-122"/>
                <a:ea typeface="Microsoft YaHei UI" panose="020B0503020204020204" pitchFamily="34" charset="-122"/>
              </a:rPr>
              <a:t>2021.5.12</a:t>
            </a:r>
            <a:endParaRPr lang="zh-CN" altLang="en-US" sz="2400" b="1" dirty="0">
              <a:solidFill>
                <a:schemeClr val="bg1"/>
              </a:solidFill>
              <a:latin typeface="Microsoft YaHei UI" panose="020B0503020204020204" pitchFamily="34" charset="-122"/>
              <a:ea typeface="Microsoft YaHei UI" panose="020B0503020204020204" pitchFamily="34" charset="-122"/>
            </a:endParaRPr>
          </a:p>
        </p:txBody>
      </p:sp>
      <p:sp>
        <p:nvSpPr>
          <p:cNvPr id="2" name="箭头: V 形 1">
            <a:extLst>
              <a:ext uri="{FF2B5EF4-FFF2-40B4-BE49-F238E27FC236}">
                <a16:creationId xmlns:a16="http://schemas.microsoft.com/office/drawing/2014/main" id="{6044F12E-57AB-454C-B69D-43ACC9226BB6}"/>
              </a:ext>
            </a:extLst>
          </p:cNvPr>
          <p:cNvSpPr/>
          <p:nvPr/>
        </p:nvSpPr>
        <p:spPr>
          <a:xfrm rot="5400000">
            <a:off x="5912213" y="6023052"/>
            <a:ext cx="367574" cy="637310"/>
          </a:xfrm>
          <a:prstGeom prst="chevron">
            <a:avLst>
              <a:gd name="adj" fmla="val 70000"/>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a:extLst>
              <a:ext uri="{FF2B5EF4-FFF2-40B4-BE49-F238E27FC236}">
                <a16:creationId xmlns:a16="http://schemas.microsoft.com/office/drawing/2014/main" id="{48A5B093-EEFD-4BDC-9FBE-6A7046F73F51}"/>
              </a:ext>
            </a:extLst>
          </p:cNvPr>
          <p:cNvSpPr txBox="1"/>
          <p:nvPr/>
        </p:nvSpPr>
        <p:spPr>
          <a:xfrm rot="20709164">
            <a:off x="819058" y="810518"/>
            <a:ext cx="3486427" cy="923330"/>
          </a:xfrm>
          <a:prstGeom prst="rect">
            <a:avLst/>
          </a:prstGeom>
          <a:noFill/>
        </p:spPr>
        <p:txBody>
          <a:bodyPr wrap="square" rtlCol="0">
            <a:spAutoFit/>
          </a:bodyPr>
          <a:lstStyle/>
          <a:p>
            <a:pPr algn="dist"/>
            <a:r>
              <a:rPr lang="en-US" altLang="zh-CN" sz="5400" b="1" dirty="0">
                <a:solidFill>
                  <a:srgbClr val="1B828D"/>
                </a:solidFill>
                <a:latin typeface="字魂58号-创中黑" panose="00000500000000000000" pitchFamily="2" charset="-122"/>
                <a:ea typeface="字魂58号-创中黑" panose="00000500000000000000" pitchFamily="2" charset="-122"/>
              </a:rPr>
              <a:t>fighting</a:t>
            </a:r>
            <a:r>
              <a:rPr lang="zh-CN" altLang="en-US" sz="5400" b="1" dirty="0">
                <a:solidFill>
                  <a:srgbClr val="1B828D"/>
                </a:solidFill>
                <a:latin typeface="字魂58号-创中黑" panose="00000500000000000000" pitchFamily="2" charset="-122"/>
                <a:ea typeface="字魂58号-创中黑" panose="00000500000000000000" pitchFamily="2" charset="-122"/>
              </a:rPr>
              <a:t>！</a:t>
            </a:r>
          </a:p>
        </p:txBody>
      </p:sp>
    </p:spTree>
    <p:extLst>
      <p:ext uri="{BB962C8B-B14F-4D97-AF65-F5344CB8AC3E}">
        <p14:creationId xmlns:p14="http://schemas.microsoft.com/office/powerpoint/2010/main" val="123059789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a:extLst>
              <a:ext uri="{FF2B5EF4-FFF2-40B4-BE49-F238E27FC236}">
                <a16:creationId xmlns:a16="http://schemas.microsoft.com/office/drawing/2014/main" id="{F76148BA-0182-4E33-8B6E-2CCA97105D70}"/>
              </a:ext>
            </a:extLst>
          </p:cNvPr>
          <p:cNvSpPr txBox="1"/>
          <p:nvPr/>
        </p:nvSpPr>
        <p:spPr>
          <a:xfrm>
            <a:off x="1035698" y="1273294"/>
            <a:ext cx="6096000" cy="461665"/>
          </a:xfrm>
          <a:prstGeom prst="rect">
            <a:avLst/>
          </a:prstGeom>
          <a:noFill/>
        </p:spPr>
        <p:txBody>
          <a:bodyPr wrap="square">
            <a:spAutoFit/>
          </a:bodyPr>
          <a:lstStyle/>
          <a:p>
            <a:pPr marL="342900" indent="-342900" algn="l">
              <a:buFont typeface="Wingdings" panose="05000000000000000000" pitchFamily="2" charset="2"/>
              <a:buChar char="Ø"/>
            </a:pPr>
            <a:r>
              <a:rPr lang="zh-CN" altLang="en-US" sz="2400" b="1" i="0" dirty="0">
                <a:solidFill>
                  <a:srgbClr val="121212"/>
                </a:solidFill>
                <a:effectLst/>
                <a:latin typeface="Times New Roman" panose="02020603050405020304" pitchFamily="18" charset="0"/>
                <a:cs typeface="Times New Roman" panose="02020603050405020304" pitchFamily="18" charset="0"/>
              </a:rPr>
              <a:t>对比损失</a:t>
            </a:r>
            <a:endParaRPr lang="en-US" altLang="zh-CN" sz="2400" b="1" i="0" dirty="0">
              <a:solidFill>
                <a:srgbClr val="121212"/>
              </a:solidFill>
              <a:effectLst/>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BE25F04C-B1D5-41BC-990D-BFB0FAAAAFA3}"/>
              </a:ext>
            </a:extLst>
          </p:cNvPr>
          <p:cNvSpPr txBox="1"/>
          <p:nvPr/>
        </p:nvSpPr>
        <p:spPr>
          <a:xfrm>
            <a:off x="1402703" y="396332"/>
            <a:ext cx="1569660" cy="369332"/>
          </a:xfrm>
          <a:prstGeom prst="rect">
            <a:avLst/>
          </a:prstGeom>
          <a:noFill/>
        </p:spPr>
        <p:txBody>
          <a:bodyPr wrap="none" rtlCol="0">
            <a:spAutoFit/>
          </a:bodyPr>
          <a:lstStyle/>
          <a:p>
            <a:r>
              <a:rPr lang="zh-CN" altLang="en-US" b="1" dirty="0">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rPr>
              <a:t>对比学习简述</a:t>
            </a:r>
            <a:endParaRPr lang="zh-CN" altLang="en-US" dirty="0">
              <a:latin typeface="字魂58号-创中黑" panose="00000500000000000000" pitchFamily="2" charset="-122"/>
              <a:ea typeface="字魂58号-创中黑" panose="00000500000000000000" pitchFamily="2" charset="-122"/>
            </a:endParaRPr>
          </a:p>
        </p:txBody>
      </p:sp>
      <p:sp>
        <p:nvSpPr>
          <p:cNvPr id="14" name="文本框 13">
            <a:extLst>
              <a:ext uri="{FF2B5EF4-FFF2-40B4-BE49-F238E27FC236}">
                <a16:creationId xmlns:a16="http://schemas.microsoft.com/office/drawing/2014/main" id="{D1D94CC3-4D7E-46D1-A1B8-FD92DD763418}"/>
              </a:ext>
            </a:extLst>
          </p:cNvPr>
          <p:cNvSpPr txBox="1"/>
          <p:nvPr/>
        </p:nvSpPr>
        <p:spPr>
          <a:xfrm>
            <a:off x="1706880" y="1855790"/>
            <a:ext cx="6096000" cy="378962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i="0" dirty="0">
                <a:solidFill>
                  <a:srgbClr val="121212"/>
                </a:solidFill>
                <a:effectLst/>
                <a:latin typeface="+mn-ea"/>
              </a:rPr>
              <a:t>其他定义</a:t>
            </a:r>
            <a:endParaRPr lang="en-US" altLang="zh-CN" i="0" dirty="0">
              <a:solidFill>
                <a:srgbClr val="121212"/>
              </a:solidFill>
              <a:effectLst/>
              <a:latin typeface="+mn-ea"/>
            </a:endParaRPr>
          </a:p>
          <a:p>
            <a:pPr marL="285750" indent="-285750">
              <a:lnSpc>
                <a:spcPct val="150000"/>
              </a:lnSpc>
              <a:buFont typeface="Arial" panose="020B0604020202020204" pitchFamily="34" charset="0"/>
              <a:buChar char="•"/>
            </a:pPr>
            <a:endParaRPr lang="en-US" altLang="zh-CN" i="0" dirty="0">
              <a:solidFill>
                <a:srgbClr val="121212"/>
              </a:solidFill>
              <a:effectLst/>
              <a:latin typeface="+mn-ea"/>
            </a:endParaRPr>
          </a:p>
          <a:p>
            <a:pPr marL="742950" lvl="1" indent="-285750">
              <a:lnSpc>
                <a:spcPct val="150000"/>
              </a:lnSpc>
              <a:buFontTx/>
              <a:buChar char="−"/>
            </a:pPr>
            <a:r>
              <a:rPr lang="en-US" altLang="zh-CN" i="0" dirty="0">
                <a:solidFill>
                  <a:srgbClr val="121212"/>
                </a:solidFill>
                <a:effectLst/>
                <a:latin typeface="+mn-ea"/>
              </a:rPr>
              <a:t>Triplet Loss</a:t>
            </a:r>
          </a:p>
          <a:p>
            <a:pPr marL="742950" lvl="1" indent="-285750">
              <a:lnSpc>
                <a:spcPct val="150000"/>
              </a:lnSpc>
              <a:buFontTx/>
              <a:buChar char="−"/>
            </a:pPr>
            <a:endParaRPr lang="en-US" altLang="zh-CN" dirty="0">
              <a:solidFill>
                <a:srgbClr val="121212"/>
              </a:solidFill>
              <a:latin typeface="+mn-ea"/>
            </a:endParaRPr>
          </a:p>
          <a:p>
            <a:pPr marL="742950" lvl="1" indent="-285750">
              <a:lnSpc>
                <a:spcPct val="150000"/>
              </a:lnSpc>
              <a:buFontTx/>
              <a:buChar char="−"/>
            </a:pPr>
            <a:endParaRPr lang="en-US" altLang="zh-CN" i="0" dirty="0">
              <a:solidFill>
                <a:srgbClr val="121212"/>
              </a:solidFill>
              <a:effectLst/>
              <a:latin typeface="+mn-ea"/>
            </a:endParaRPr>
          </a:p>
          <a:p>
            <a:pPr marL="742950" lvl="1" indent="-285750">
              <a:lnSpc>
                <a:spcPct val="150000"/>
              </a:lnSpc>
              <a:buFontTx/>
              <a:buChar char="−"/>
            </a:pPr>
            <a:r>
              <a:rPr lang="en-US" altLang="zh-CN" i="0" dirty="0">
                <a:solidFill>
                  <a:srgbClr val="121212"/>
                </a:solidFill>
                <a:effectLst/>
                <a:latin typeface="+mn-ea"/>
              </a:rPr>
              <a:t>NCE Loss</a:t>
            </a:r>
          </a:p>
          <a:p>
            <a:pPr marL="742950" lvl="1" indent="-285750">
              <a:lnSpc>
                <a:spcPct val="150000"/>
              </a:lnSpc>
              <a:buFontTx/>
              <a:buChar char="−"/>
            </a:pPr>
            <a:endParaRPr lang="en-US" altLang="zh-CN" dirty="0">
              <a:solidFill>
                <a:srgbClr val="121212"/>
              </a:solidFill>
              <a:latin typeface="+mn-ea"/>
            </a:endParaRPr>
          </a:p>
          <a:p>
            <a:pPr marL="742950" lvl="1" indent="-285750">
              <a:lnSpc>
                <a:spcPct val="150000"/>
              </a:lnSpc>
              <a:buFontTx/>
              <a:buChar char="−"/>
            </a:pPr>
            <a:endParaRPr lang="en-US" altLang="zh-CN" i="0" dirty="0">
              <a:solidFill>
                <a:srgbClr val="121212"/>
              </a:solidFill>
              <a:effectLst/>
              <a:latin typeface="+mn-ea"/>
            </a:endParaRPr>
          </a:p>
          <a:p>
            <a:pPr marL="742950" lvl="1" indent="-285750">
              <a:lnSpc>
                <a:spcPct val="150000"/>
              </a:lnSpc>
              <a:buFontTx/>
              <a:buChar char="−"/>
            </a:pPr>
            <a:r>
              <a:rPr lang="en-US" altLang="zh-CN" i="0" dirty="0" err="1">
                <a:solidFill>
                  <a:srgbClr val="121212"/>
                </a:solidFill>
                <a:effectLst/>
                <a:latin typeface="+mn-ea"/>
              </a:rPr>
              <a:t>InfoNCE</a:t>
            </a:r>
            <a:r>
              <a:rPr lang="en-US" altLang="zh-CN" i="0" dirty="0">
                <a:solidFill>
                  <a:srgbClr val="121212"/>
                </a:solidFill>
                <a:effectLst/>
                <a:latin typeface="+mn-ea"/>
              </a:rPr>
              <a:t> Loss</a:t>
            </a:r>
            <a:endParaRPr lang="zh-CN" altLang="en-US" dirty="0">
              <a:latin typeface="+mn-ea"/>
            </a:endParaRPr>
          </a:p>
        </p:txBody>
      </p:sp>
      <p:pic>
        <p:nvPicPr>
          <p:cNvPr id="8" name="图片 7">
            <a:extLst>
              <a:ext uri="{FF2B5EF4-FFF2-40B4-BE49-F238E27FC236}">
                <a16:creationId xmlns:a16="http://schemas.microsoft.com/office/drawing/2014/main" id="{476579EA-8F51-4D47-BB5D-C985FB9E4296}"/>
              </a:ext>
            </a:extLst>
          </p:cNvPr>
          <p:cNvPicPr>
            <a:picLocks noChangeAspect="1"/>
          </p:cNvPicPr>
          <p:nvPr/>
        </p:nvPicPr>
        <p:blipFill>
          <a:blip r:embed="rId3"/>
          <a:stretch>
            <a:fillRect/>
          </a:stretch>
        </p:blipFill>
        <p:spPr>
          <a:xfrm>
            <a:off x="4286754" y="5204688"/>
            <a:ext cx="3955975" cy="751494"/>
          </a:xfrm>
          <a:prstGeom prst="rect">
            <a:avLst/>
          </a:prstGeom>
        </p:spPr>
      </p:pic>
      <p:pic>
        <p:nvPicPr>
          <p:cNvPr id="16" name="图片 15">
            <a:extLst>
              <a:ext uri="{FF2B5EF4-FFF2-40B4-BE49-F238E27FC236}">
                <a16:creationId xmlns:a16="http://schemas.microsoft.com/office/drawing/2014/main" id="{07DF338D-8254-4F2D-A2C3-5605D4DFF315}"/>
              </a:ext>
            </a:extLst>
          </p:cNvPr>
          <p:cNvPicPr>
            <a:picLocks noChangeAspect="1"/>
          </p:cNvPicPr>
          <p:nvPr/>
        </p:nvPicPr>
        <p:blipFill>
          <a:blip r:embed="rId4"/>
          <a:stretch>
            <a:fillRect/>
          </a:stretch>
        </p:blipFill>
        <p:spPr>
          <a:xfrm>
            <a:off x="4286754" y="4014764"/>
            <a:ext cx="5588287" cy="838243"/>
          </a:xfrm>
          <a:prstGeom prst="rect">
            <a:avLst/>
          </a:prstGeom>
        </p:spPr>
      </p:pic>
      <p:grpSp>
        <p:nvGrpSpPr>
          <p:cNvPr id="22" name="组合 21">
            <a:extLst>
              <a:ext uri="{FF2B5EF4-FFF2-40B4-BE49-F238E27FC236}">
                <a16:creationId xmlns:a16="http://schemas.microsoft.com/office/drawing/2014/main" id="{0A250FA1-74BD-4362-9AFD-B4C19D6843E0}"/>
              </a:ext>
            </a:extLst>
          </p:cNvPr>
          <p:cNvGrpSpPr/>
          <p:nvPr/>
        </p:nvGrpSpPr>
        <p:grpSpPr>
          <a:xfrm>
            <a:off x="4486818" y="2828485"/>
            <a:ext cx="6211662" cy="855048"/>
            <a:chOff x="4436018" y="2564325"/>
            <a:chExt cx="6211662" cy="855048"/>
          </a:xfrm>
        </p:grpSpPr>
        <p:pic>
          <p:nvPicPr>
            <p:cNvPr id="18" name="图片 17">
              <a:extLst>
                <a:ext uri="{FF2B5EF4-FFF2-40B4-BE49-F238E27FC236}">
                  <a16:creationId xmlns:a16="http://schemas.microsoft.com/office/drawing/2014/main" id="{54CD31D3-B038-4101-882D-98358A181544}"/>
                </a:ext>
              </a:extLst>
            </p:cNvPr>
            <p:cNvPicPr>
              <a:picLocks noChangeAspect="1"/>
            </p:cNvPicPr>
            <p:nvPr/>
          </p:nvPicPr>
          <p:blipFill>
            <a:blip r:embed="rId5"/>
            <a:stretch>
              <a:fillRect/>
            </a:stretch>
          </p:blipFill>
          <p:spPr>
            <a:xfrm>
              <a:off x="4436018" y="2564325"/>
              <a:ext cx="3648206" cy="855048"/>
            </a:xfrm>
            <a:prstGeom prst="rect">
              <a:avLst/>
            </a:prstGeom>
          </p:spPr>
        </p:pic>
        <p:sp>
          <p:nvSpPr>
            <p:cNvPr id="21" name="文本框 20">
              <a:extLst>
                <a:ext uri="{FF2B5EF4-FFF2-40B4-BE49-F238E27FC236}">
                  <a16:creationId xmlns:a16="http://schemas.microsoft.com/office/drawing/2014/main" id="{1D0CD522-5FAB-4CA0-819A-E6902C0621E0}"/>
                </a:ext>
              </a:extLst>
            </p:cNvPr>
            <p:cNvSpPr txBox="1"/>
            <p:nvPr/>
          </p:nvSpPr>
          <p:spPr>
            <a:xfrm>
              <a:off x="4551680" y="2564325"/>
              <a:ext cx="6096000" cy="369332"/>
            </a:xfrm>
            <a:prstGeom prst="rect">
              <a:avLst/>
            </a:prstGeom>
            <a:noFill/>
          </p:spPr>
          <p:txBody>
            <a:bodyPr wrap="square">
              <a:spAutoFit/>
            </a:bodyPr>
            <a:lstStyle/>
            <a:p>
              <a:r>
                <a:rPr lang="zh-CN" altLang="en-US" dirty="0"/>
                <a:t>三元组</a:t>
              </a:r>
            </a:p>
          </p:txBody>
        </p:sp>
      </p:grpSp>
    </p:spTree>
    <p:extLst>
      <p:ext uri="{BB962C8B-B14F-4D97-AF65-F5344CB8AC3E}">
        <p14:creationId xmlns:p14="http://schemas.microsoft.com/office/powerpoint/2010/main" val="61994166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a:extLst>
              <a:ext uri="{FF2B5EF4-FFF2-40B4-BE49-F238E27FC236}">
                <a16:creationId xmlns:a16="http://schemas.microsoft.com/office/drawing/2014/main" id="{463C208B-C63B-44C8-BD7D-DDC457384D33}"/>
              </a:ext>
            </a:extLst>
          </p:cNvPr>
          <p:cNvSpPr txBox="1"/>
          <p:nvPr/>
        </p:nvSpPr>
        <p:spPr>
          <a:xfrm>
            <a:off x="1035698" y="1273294"/>
            <a:ext cx="6096000" cy="461665"/>
          </a:xfrm>
          <a:prstGeom prst="rect">
            <a:avLst/>
          </a:prstGeom>
          <a:noFill/>
        </p:spPr>
        <p:txBody>
          <a:bodyPr wrap="square">
            <a:spAutoFit/>
          </a:bodyPr>
          <a:lstStyle/>
          <a:p>
            <a:pPr marL="342900" indent="-342900" algn="l">
              <a:buFont typeface="Wingdings" panose="05000000000000000000" pitchFamily="2" charset="2"/>
              <a:buChar char="Ø"/>
            </a:pPr>
            <a:r>
              <a:rPr lang="zh-CN" altLang="en-US" sz="2400" b="1" i="0" dirty="0">
                <a:solidFill>
                  <a:srgbClr val="121212"/>
                </a:solidFill>
                <a:effectLst/>
                <a:latin typeface="Times New Roman" panose="02020603050405020304" pitchFamily="18" charset="0"/>
                <a:cs typeface="Times New Roman" panose="02020603050405020304" pitchFamily="18" charset="0"/>
              </a:rPr>
              <a:t>研究焦点</a:t>
            </a:r>
            <a:r>
              <a:rPr lang="en-US" altLang="zh-CN" sz="2400" b="1" i="0" dirty="0">
                <a:solidFill>
                  <a:srgbClr val="121212"/>
                </a:solidFill>
                <a:effectLst/>
                <a:latin typeface="Times New Roman" panose="02020603050405020304" pitchFamily="18" charset="0"/>
                <a:cs typeface="Times New Roman" panose="02020603050405020304" pitchFamily="18" charset="0"/>
              </a:rPr>
              <a:t>/</a:t>
            </a:r>
            <a:r>
              <a:rPr lang="zh-CN" altLang="en-US" sz="2400" b="1" i="0" dirty="0">
                <a:solidFill>
                  <a:srgbClr val="121212"/>
                </a:solidFill>
                <a:effectLst/>
                <a:latin typeface="Times New Roman" panose="02020603050405020304" pitchFamily="18" charset="0"/>
                <a:cs typeface="Times New Roman" panose="02020603050405020304" pitchFamily="18" charset="0"/>
              </a:rPr>
              <a:t>难点挑战</a:t>
            </a:r>
            <a:endParaRPr lang="en-US" altLang="zh-CN" sz="2400" b="1" i="0" dirty="0">
              <a:solidFill>
                <a:srgbClr val="121212"/>
              </a:solidFill>
              <a:effectLst/>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73C4BE29-921B-4BB8-9008-ED672B8C79C3}"/>
              </a:ext>
            </a:extLst>
          </p:cNvPr>
          <p:cNvSpPr txBox="1"/>
          <p:nvPr/>
        </p:nvSpPr>
        <p:spPr>
          <a:xfrm>
            <a:off x="1666240" y="1943787"/>
            <a:ext cx="6096000" cy="254146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b="0" i="0" dirty="0">
                <a:solidFill>
                  <a:srgbClr val="121212"/>
                </a:solidFill>
                <a:effectLst/>
                <a:latin typeface="-apple-system"/>
              </a:rPr>
              <a:t>如何定义</a:t>
            </a:r>
            <a:r>
              <a:rPr lang="zh-CN" altLang="en-US" b="1" i="0" dirty="0">
                <a:solidFill>
                  <a:srgbClr val="121212"/>
                </a:solidFill>
                <a:effectLst/>
                <a:latin typeface="-apple-system"/>
              </a:rPr>
              <a:t>目标函数</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pPr marL="742950" lvl="1" indent="-285750">
              <a:lnSpc>
                <a:spcPct val="150000"/>
              </a:lnSpc>
              <a:buFontTx/>
              <a:buChar char="−"/>
            </a:pPr>
            <a:r>
              <a:rPr lang="zh-CN" altLang="en-US" b="0" i="0" dirty="0">
                <a:solidFill>
                  <a:srgbClr val="121212"/>
                </a:solidFill>
                <a:effectLst/>
                <a:latin typeface="-apple-system"/>
              </a:rPr>
              <a:t>简单内积函数</a:t>
            </a:r>
          </a:p>
          <a:p>
            <a:pPr marL="742950" lvl="1" indent="-285750">
              <a:lnSpc>
                <a:spcPct val="150000"/>
              </a:lnSpc>
              <a:buFontTx/>
              <a:buChar char="−"/>
            </a:pPr>
            <a:r>
              <a:rPr lang="en-US" altLang="zh-CN" b="0" i="0" dirty="0" err="1">
                <a:solidFill>
                  <a:srgbClr val="121212"/>
                </a:solidFill>
                <a:effectLst/>
                <a:latin typeface="-apple-system"/>
              </a:rPr>
              <a:t>InfoNCE</a:t>
            </a:r>
            <a:endParaRPr lang="en-US" altLang="zh-CN" b="0" i="0" dirty="0">
              <a:solidFill>
                <a:srgbClr val="121212"/>
              </a:solidFill>
              <a:effectLst/>
              <a:latin typeface="-apple-system"/>
            </a:endParaRPr>
          </a:p>
          <a:p>
            <a:pPr marL="742950" lvl="1" indent="-285750">
              <a:lnSpc>
                <a:spcPct val="150000"/>
              </a:lnSpc>
              <a:buFontTx/>
              <a:buChar char="−"/>
            </a:pPr>
            <a:r>
              <a:rPr lang="en-US" altLang="zh-CN" b="0" i="0" dirty="0">
                <a:solidFill>
                  <a:srgbClr val="121212"/>
                </a:solidFill>
                <a:effectLst/>
                <a:latin typeface="-apple-system"/>
              </a:rPr>
              <a:t>triplet</a:t>
            </a:r>
          </a:p>
          <a:p>
            <a:pPr marL="285750" indent="-285750">
              <a:lnSpc>
                <a:spcPct val="150000"/>
              </a:lnSpc>
              <a:buFont typeface="Arial" panose="020B0604020202020204" pitchFamily="34" charset="0"/>
              <a:buChar char="•"/>
            </a:pPr>
            <a:r>
              <a:rPr lang="zh-CN" altLang="en-US" dirty="0">
                <a:solidFill>
                  <a:srgbClr val="121212"/>
                </a:solidFill>
                <a:latin typeface="-apple-system"/>
              </a:rPr>
              <a:t>如何</a:t>
            </a:r>
            <a:r>
              <a:rPr lang="zh-CN" altLang="en-US" b="1" dirty="0">
                <a:solidFill>
                  <a:srgbClr val="121212"/>
                </a:solidFill>
                <a:latin typeface="-apple-system"/>
              </a:rPr>
              <a:t>构建正实例对和负实例对</a:t>
            </a:r>
            <a:r>
              <a:rPr lang="zh-CN" altLang="en-US" dirty="0">
                <a:solidFill>
                  <a:srgbClr val="121212"/>
                </a:solidFill>
                <a:latin typeface="-apple-system"/>
              </a:rPr>
              <a:t>？</a:t>
            </a:r>
            <a:endParaRPr lang="en-US" altLang="zh-CN" dirty="0">
              <a:solidFill>
                <a:srgbClr val="121212"/>
              </a:solidFill>
              <a:latin typeface="-apple-system"/>
            </a:endParaRPr>
          </a:p>
          <a:p>
            <a:pPr marL="742950" lvl="1" indent="-285750">
              <a:lnSpc>
                <a:spcPct val="150000"/>
              </a:lnSpc>
              <a:buFontTx/>
              <a:buChar char="−"/>
            </a:pPr>
            <a:r>
              <a:rPr lang="zh-CN" altLang="en-US" dirty="0">
                <a:solidFill>
                  <a:srgbClr val="121212"/>
                </a:solidFill>
                <a:latin typeface="-apple-system"/>
              </a:rPr>
              <a:t>设计出合理的正实例与负实例对</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66FADB22-4802-4609-B358-A1D12B5B2B1D}"/>
              </a:ext>
            </a:extLst>
          </p:cNvPr>
          <p:cNvSpPr txBox="1"/>
          <p:nvPr/>
        </p:nvSpPr>
        <p:spPr>
          <a:xfrm>
            <a:off x="1402703" y="396332"/>
            <a:ext cx="1569660" cy="369332"/>
          </a:xfrm>
          <a:prstGeom prst="rect">
            <a:avLst/>
          </a:prstGeom>
          <a:noFill/>
        </p:spPr>
        <p:txBody>
          <a:bodyPr wrap="none" rtlCol="0">
            <a:spAutoFit/>
          </a:bodyPr>
          <a:lstStyle/>
          <a:p>
            <a:r>
              <a:rPr lang="zh-CN" altLang="en-US" b="1" dirty="0">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rPr>
              <a:t>对比学习简述</a:t>
            </a:r>
            <a:endParaRPr lang="zh-CN" altLang="en-US" dirty="0">
              <a:latin typeface="字魂58号-创中黑" panose="00000500000000000000" pitchFamily="2" charset="-122"/>
              <a:ea typeface="字魂58号-创中黑" panose="00000500000000000000" pitchFamily="2" charset="-122"/>
            </a:endParaRPr>
          </a:p>
        </p:txBody>
      </p:sp>
    </p:spTree>
    <p:extLst>
      <p:ext uri="{BB962C8B-B14F-4D97-AF65-F5344CB8AC3E}">
        <p14:creationId xmlns:p14="http://schemas.microsoft.com/office/powerpoint/2010/main" val="313537512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417540"/>
            <a:ext cx="2012154" cy="369332"/>
          </a:xfrm>
          <a:prstGeom prst="rect">
            <a:avLst/>
          </a:prstGeom>
          <a:noFill/>
        </p:spPr>
        <p:txBody>
          <a:bodyPr wrap="none" rtlCol="0">
            <a:spAutoFit/>
          </a:bodyPr>
          <a:lstStyle>
            <a:defPPr>
              <a:defRPr lang="zh-CN"/>
            </a:defPPr>
            <a:lvl1pPr>
              <a:defRPr b="1">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defRPr>
            </a:lvl1pPr>
          </a:lstStyle>
          <a:p>
            <a:r>
              <a:rPr lang="en-US" altLang="zh-CN" dirty="0"/>
              <a:t>CL-NLP </a:t>
            </a:r>
            <a:r>
              <a:rPr lang="zh-CN" altLang="en-US" dirty="0"/>
              <a:t>研究进展</a:t>
            </a: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 name="图片 2">
            <a:extLst>
              <a:ext uri="{FF2B5EF4-FFF2-40B4-BE49-F238E27FC236}">
                <a16:creationId xmlns:a16="http://schemas.microsoft.com/office/drawing/2014/main" id="{408AF48A-20C9-45B7-BCB4-7AECFF7A2B1A}"/>
              </a:ext>
            </a:extLst>
          </p:cNvPr>
          <p:cNvPicPr>
            <a:picLocks noChangeAspect="1"/>
          </p:cNvPicPr>
          <p:nvPr/>
        </p:nvPicPr>
        <p:blipFill>
          <a:blip r:embed="rId3"/>
          <a:stretch>
            <a:fillRect/>
          </a:stretch>
        </p:blipFill>
        <p:spPr>
          <a:xfrm>
            <a:off x="1065042" y="1716543"/>
            <a:ext cx="10712902" cy="2788547"/>
          </a:xfrm>
          <a:prstGeom prst="rect">
            <a:avLst/>
          </a:prstGeom>
        </p:spPr>
      </p:pic>
    </p:spTree>
    <p:extLst>
      <p:ext uri="{BB962C8B-B14F-4D97-AF65-F5344CB8AC3E}">
        <p14:creationId xmlns:p14="http://schemas.microsoft.com/office/powerpoint/2010/main" val="29776751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417540"/>
            <a:ext cx="9641935" cy="369332"/>
          </a:xfrm>
          <a:prstGeom prst="rect">
            <a:avLst/>
          </a:prstGeom>
          <a:noFill/>
        </p:spPr>
        <p:txBody>
          <a:bodyPr wrap="none" rtlCol="0">
            <a:spAutoFit/>
          </a:bodyPr>
          <a:lstStyle>
            <a:defPPr>
              <a:defRPr lang="zh-CN"/>
            </a:defPPr>
            <a:lvl1pPr>
              <a:defRPr b="1">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defRPr>
            </a:lvl1pPr>
          </a:lstStyle>
          <a:p>
            <a:r>
              <a:rPr lang="en-US" altLang="zh-CN" sz="1800" b="0" i="0" u="none" strike="noStrike" baseline="0" dirty="0">
                <a:latin typeface="NimbusRomNo9L-Regu"/>
              </a:rPr>
              <a:t>CONTRASTIVE LEARNING WITH ADVERSARIAL PERTURBATIONS FOR CONDITIONAL TEXT GENERATION</a:t>
            </a: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文本框 11">
            <a:extLst>
              <a:ext uri="{FF2B5EF4-FFF2-40B4-BE49-F238E27FC236}">
                <a16:creationId xmlns:a16="http://schemas.microsoft.com/office/drawing/2014/main" id="{94902CB3-2F57-4DA0-8748-F1A1DC91EEFE}"/>
              </a:ext>
            </a:extLst>
          </p:cNvPr>
          <p:cNvSpPr txBox="1"/>
          <p:nvPr/>
        </p:nvSpPr>
        <p:spPr>
          <a:xfrm>
            <a:off x="1035698" y="1273294"/>
            <a:ext cx="9224721" cy="4506362"/>
          </a:xfrm>
          <a:prstGeom prst="rect">
            <a:avLst/>
          </a:prstGeom>
          <a:noFill/>
        </p:spPr>
        <p:txBody>
          <a:bodyPr wrap="square">
            <a:spAutoFit/>
          </a:bodyPr>
          <a:lstStyle/>
          <a:p>
            <a:pPr marL="342900" indent="-342900" algn="l">
              <a:lnSpc>
                <a:spcPct val="150000"/>
              </a:lnSpc>
              <a:buFont typeface="Wingdings" panose="05000000000000000000" pitchFamily="2" charset="2"/>
              <a:buChar char="n"/>
            </a:pPr>
            <a:r>
              <a:rPr lang="zh-CN" altLang="en-US" sz="2000" i="0" dirty="0">
                <a:solidFill>
                  <a:srgbClr val="121212"/>
                </a:solidFill>
                <a:effectLst/>
                <a:latin typeface="Times New Roman" panose="02020603050405020304" pitchFamily="18" charset="0"/>
                <a:cs typeface="Times New Roman" panose="02020603050405020304" pitchFamily="18" charset="0"/>
              </a:rPr>
              <a:t>任务：</a:t>
            </a:r>
            <a:r>
              <a:rPr lang="zh-CN" altLang="en-US" sz="2000" b="0" i="0" dirty="0">
                <a:solidFill>
                  <a:srgbClr val="121212"/>
                </a:solidFill>
                <a:effectLst/>
                <a:latin typeface="-apple-system"/>
              </a:rPr>
              <a:t>条件文本生成（</a:t>
            </a:r>
            <a:r>
              <a:rPr lang="en-US" altLang="zh-CN" sz="2000" b="0" i="0" dirty="0">
                <a:solidFill>
                  <a:srgbClr val="121212"/>
                </a:solidFill>
                <a:effectLst/>
                <a:latin typeface="-apple-system"/>
              </a:rPr>
              <a:t>MT</a:t>
            </a:r>
            <a:r>
              <a:rPr lang="zh-CN" altLang="en-US" sz="2000" b="0" i="0" dirty="0">
                <a:solidFill>
                  <a:srgbClr val="121212"/>
                </a:solidFill>
                <a:effectLst/>
                <a:latin typeface="-apple-system"/>
              </a:rPr>
              <a:t>，</a:t>
            </a:r>
            <a:r>
              <a:rPr lang="en-US" altLang="zh-CN" sz="2000" b="0" i="0" dirty="0">
                <a:solidFill>
                  <a:srgbClr val="121212"/>
                </a:solidFill>
                <a:effectLst/>
                <a:latin typeface="-apple-system"/>
              </a:rPr>
              <a:t>QG</a:t>
            </a:r>
            <a:r>
              <a:rPr lang="zh-CN" altLang="en-US" sz="2000" b="0" i="0" dirty="0">
                <a:solidFill>
                  <a:srgbClr val="121212"/>
                </a:solidFill>
                <a:effectLst/>
                <a:latin typeface="-apple-system"/>
              </a:rPr>
              <a:t>，</a:t>
            </a:r>
            <a:r>
              <a:rPr lang="en-US" altLang="zh-CN" sz="2000" b="0" i="0" dirty="0">
                <a:solidFill>
                  <a:srgbClr val="121212"/>
                </a:solidFill>
                <a:effectLst/>
                <a:latin typeface="-apple-system"/>
              </a:rPr>
              <a:t>Sum</a:t>
            </a:r>
            <a:r>
              <a:rPr lang="zh-CN" altLang="en-US" sz="2000" b="0" i="0" dirty="0">
                <a:solidFill>
                  <a:srgbClr val="121212"/>
                </a:solidFill>
                <a:effectLst/>
                <a:latin typeface="-apple-system"/>
              </a:rPr>
              <a:t>）</a:t>
            </a:r>
            <a:endParaRPr lang="en-US" altLang="zh-CN" sz="2000" i="0" dirty="0">
              <a:solidFill>
                <a:srgbClr val="121212"/>
              </a:solidFill>
              <a:effectLst/>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n"/>
            </a:pPr>
            <a:r>
              <a:rPr lang="zh-CN" altLang="en-US" sz="2000" i="0" dirty="0">
                <a:solidFill>
                  <a:srgbClr val="121212"/>
                </a:solidFill>
                <a:effectLst/>
                <a:latin typeface="Times New Roman" panose="02020603050405020304" pitchFamily="18" charset="0"/>
                <a:cs typeface="Times New Roman" panose="02020603050405020304" pitchFamily="18" charset="0"/>
              </a:rPr>
              <a:t>动机：缓解</a:t>
            </a:r>
            <a:r>
              <a:rPr lang="en-US" altLang="zh-CN" sz="2000" i="0" dirty="0">
                <a:solidFill>
                  <a:srgbClr val="121212"/>
                </a:solidFill>
                <a:effectLst/>
                <a:latin typeface="Times New Roman" panose="02020603050405020304" pitchFamily="18" charset="0"/>
                <a:cs typeface="Times New Roman" panose="02020603050405020304" pitchFamily="18" charset="0"/>
              </a:rPr>
              <a:t>S2S conditional text generation </a:t>
            </a:r>
            <a:r>
              <a:rPr lang="zh-CN" altLang="en-US" sz="2000" i="0" dirty="0">
                <a:solidFill>
                  <a:srgbClr val="121212"/>
                </a:solidFill>
                <a:effectLst/>
                <a:latin typeface="Times New Roman" panose="02020603050405020304" pitchFamily="18" charset="0"/>
                <a:cs typeface="Times New Roman" panose="02020603050405020304" pitchFamily="18" charset="0"/>
              </a:rPr>
              <a:t>模型中的</a:t>
            </a:r>
            <a:r>
              <a:rPr lang="zh-CN" altLang="en-US" sz="2000" b="1" i="0" dirty="0">
                <a:solidFill>
                  <a:srgbClr val="121212"/>
                </a:solidFill>
                <a:effectLst/>
                <a:latin typeface="Times New Roman" panose="02020603050405020304" pitchFamily="18" charset="0"/>
                <a:cs typeface="Times New Roman" panose="02020603050405020304" pitchFamily="18" charset="0"/>
              </a:rPr>
              <a:t>“</a:t>
            </a:r>
            <a:r>
              <a:rPr lang="en-US" altLang="zh-CN" sz="2000" b="1" i="0" dirty="0">
                <a:solidFill>
                  <a:srgbClr val="121212"/>
                </a:solidFill>
                <a:effectLst/>
                <a:latin typeface="-apple-system"/>
              </a:rPr>
              <a:t>exposure bias</a:t>
            </a:r>
            <a:r>
              <a:rPr lang="zh-CN" altLang="en-US" sz="2000" b="1" i="0" dirty="0">
                <a:solidFill>
                  <a:srgbClr val="121212"/>
                </a:solidFill>
                <a:effectLst/>
                <a:latin typeface="-apple-system"/>
              </a:rPr>
              <a:t>”</a:t>
            </a:r>
            <a:r>
              <a:rPr lang="zh-CN" altLang="en-US" sz="2000" dirty="0">
                <a:solidFill>
                  <a:srgbClr val="121212"/>
                </a:solidFill>
                <a:latin typeface="Times New Roman" panose="02020603050405020304" pitchFamily="18" charset="0"/>
                <a:cs typeface="Times New Roman" panose="02020603050405020304" pitchFamily="18" charset="0"/>
              </a:rPr>
              <a:t>问题</a:t>
            </a:r>
            <a:endParaRPr lang="en-US" altLang="zh-CN" sz="2000" dirty="0">
              <a:solidFill>
                <a:srgbClr val="121212"/>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n"/>
            </a:pPr>
            <a:endParaRPr lang="en-US" altLang="zh-CN" sz="2000" i="0" dirty="0">
              <a:solidFill>
                <a:srgbClr val="121212"/>
              </a:solidFill>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n"/>
            </a:pPr>
            <a:endParaRPr lang="en-US" altLang="zh-CN" sz="2000" dirty="0">
              <a:solidFill>
                <a:srgbClr val="121212"/>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n"/>
            </a:pPr>
            <a:endParaRPr lang="en-US" altLang="zh-CN" sz="2000" i="0" dirty="0">
              <a:solidFill>
                <a:srgbClr val="121212"/>
              </a:solidFill>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n"/>
            </a:pPr>
            <a:endParaRPr lang="en-US" altLang="zh-CN" sz="2000" dirty="0">
              <a:solidFill>
                <a:srgbClr val="121212"/>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n"/>
            </a:pPr>
            <a:endParaRPr lang="en-US" altLang="zh-CN" sz="2000" i="0" dirty="0">
              <a:solidFill>
                <a:srgbClr val="121212"/>
              </a:solidFill>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n"/>
            </a:pPr>
            <a:endParaRPr lang="en-US" altLang="zh-CN" sz="2000" dirty="0">
              <a:solidFill>
                <a:srgbClr val="121212"/>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n"/>
            </a:pPr>
            <a:endParaRPr lang="en-US" altLang="zh-CN" sz="2000" i="0" dirty="0">
              <a:solidFill>
                <a:srgbClr val="121212"/>
              </a:solidFill>
              <a:effectLst/>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n"/>
            </a:pPr>
            <a:r>
              <a:rPr lang="zh-CN" altLang="en-US" sz="2000" i="0" dirty="0">
                <a:solidFill>
                  <a:srgbClr val="121212"/>
                </a:solidFill>
                <a:effectLst/>
                <a:latin typeface="Times New Roman" panose="02020603050405020304" pitchFamily="18" charset="0"/>
                <a:cs typeface="Times New Roman" panose="02020603050405020304" pitchFamily="18" charset="0"/>
              </a:rPr>
              <a:t>方法：</a:t>
            </a:r>
            <a:endParaRPr lang="en-US" altLang="zh-CN" sz="2000" i="0" dirty="0">
              <a:solidFill>
                <a:srgbClr val="121212"/>
              </a:solidFill>
              <a:effectLst/>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zh-CN" altLang="en-US" sz="2000" b="0" i="0" dirty="0">
                <a:solidFill>
                  <a:srgbClr val="2E3033"/>
                </a:solidFill>
                <a:effectLst/>
                <a:latin typeface="Arial" panose="020B0604020202020204" pitchFamily="34" charset="0"/>
              </a:rPr>
              <a:t>基于原样本生成正样本与负样本，并与原样本对比，</a:t>
            </a:r>
            <a:r>
              <a:rPr lang="zh-CN" altLang="en-US" sz="2000" b="0" i="0" dirty="0">
                <a:solidFill>
                  <a:srgbClr val="121212"/>
                </a:solidFill>
                <a:effectLst/>
                <a:latin typeface="-apple-system"/>
              </a:rPr>
              <a:t>向模型暴露更多正确或错误</a:t>
            </a:r>
            <a:r>
              <a:rPr lang="zh-CN" altLang="en-US" sz="2000" b="0" i="0" dirty="0">
                <a:solidFill>
                  <a:srgbClr val="2E3033"/>
                </a:solidFill>
                <a:effectLst/>
                <a:latin typeface="Arial" panose="020B0604020202020204" pitchFamily="34" charset="0"/>
              </a:rPr>
              <a:t>的句子</a:t>
            </a:r>
            <a:r>
              <a:rPr lang="zh-CN" altLang="en-US" sz="2000" b="0" i="0" dirty="0">
                <a:solidFill>
                  <a:srgbClr val="121212"/>
                </a:solidFill>
                <a:effectLst/>
                <a:latin typeface="-apple-system"/>
              </a:rPr>
              <a:t>（方法简单，有效）</a:t>
            </a:r>
            <a:endParaRPr lang="en-US" altLang="zh-CN" sz="2000" i="0" dirty="0">
              <a:solidFill>
                <a:srgbClr val="121212"/>
              </a:solidFill>
              <a:effectLst/>
              <a:latin typeface="Times New Roman" panose="02020603050405020304" pitchFamily="18" charset="0"/>
              <a:cs typeface="Times New Roman" panose="02020603050405020304" pitchFamily="18" charset="0"/>
            </a:endParaRPr>
          </a:p>
        </p:txBody>
      </p:sp>
      <p:grpSp>
        <p:nvGrpSpPr>
          <p:cNvPr id="16" name="组合 15">
            <a:extLst>
              <a:ext uri="{FF2B5EF4-FFF2-40B4-BE49-F238E27FC236}">
                <a16:creationId xmlns:a16="http://schemas.microsoft.com/office/drawing/2014/main" id="{01EF717C-9E91-43EA-BC1D-61ECB2D157F6}"/>
              </a:ext>
            </a:extLst>
          </p:cNvPr>
          <p:cNvGrpSpPr/>
          <p:nvPr/>
        </p:nvGrpSpPr>
        <p:grpSpPr>
          <a:xfrm>
            <a:off x="1168376" y="2532559"/>
            <a:ext cx="8792053" cy="1712869"/>
            <a:chOff x="1168376" y="2532559"/>
            <a:chExt cx="8792053" cy="1712869"/>
          </a:xfrm>
        </p:grpSpPr>
        <p:sp>
          <p:nvSpPr>
            <p:cNvPr id="14" name="矩形 13">
              <a:extLst>
                <a:ext uri="{FF2B5EF4-FFF2-40B4-BE49-F238E27FC236}">
                  <a16:creationId xmlns:a16="http://schemas.microsoft.com/office/drawing/2014/main" id="{70777587-9304-4882-9711-0044F65F9398}"/>
                </a:ext>
              </a:extLst>
            </p:cNvPr>
            <p:cNvSpPr/>
            <p:nvPr/>
          </p:nvSpPr>
          <p:spPr>
            <a:xfrm>
              <a:off x="1635760" y="2532559"/>
              <a:ext cx="8324669" cy="1712869"/>
            </a:xfrm>
            <a:prstGeom prst="rect">
              <a:avLst/>
            </a:prstGeom>
            <a:ln w="12700">
              <a:solidFill>
                <a:srgbClr val="27BBCB"/>
              </a:solidFill>
            </a:ln>
          </p:spPr>
          <p:style>
            <a:lnRef idx="2">
              <a:schemeClr val="accent1"/>
            </a:lnRef>
            <a:fillRef idx="1">
              <a:schemeClr val="lt1"/>
            </a:fillRef>
            <a:effectRef idx="0">
              <a:schemeClr val="accent1"/>
            </a:effectRef>
            <a:fontRef idx="minor">
              <a:schemeClr val="dk1"/>
            </a:fontRef>
          </p:style>
          <p:txBody>
            <a:bodyPr rtlCol="0" anchor="ctr"/>
            <a:lstStyle/>
            <a:p>
              <a:pPr lvl="1">
                <a:lnSpc>
                  <a:spcPct val="150000"/>
                </a:lnSpc>
              </a:pPr>
              <a:r>
                <a:rPr lang="en-US" altLang="zh-CN" dirty="0">
                  <a:latin typeface="+mn-ea"/>
                </a:rPr>
                <a:t>seq2seq</a:t>
              </a:r>
              <a:r>
                <a:rPr lang="zh-CN" altLang="en-US" dirty="0">
                  <a:latin typeface="+mn-ea"/>
                </a:rPr>
                <a:t>模型的一个重要局限</a:t>
              </a:r>
              <a:r>
                <a:rPr lang="en-US" altLang="zh-CN" dirty="0">
                  <a:latin typeface="+mn-ea"/>
                </a:rPr>
                <a:t>——</a:t>
              </a:r>
              <a:r>
                <a:rPr lang="en-US" altLang="zh-CN" b="1" dirty="0">
                  <a:latin typeface="+mn-ea"/>
                </a:rPr>
                <a:t>teacher forcing</a:t>
              </a:r>
              <a:r>
                <a:rPr lang="zh-CN" altLang="en-US" dirty="0">
                  <a:latin typeface="+mn-ea"/>
                </a:rPr>
                <a:t>，在每个时间步都提供</a:t>
              </a:r>
              <a:r>
                <a:rPr lang="en-US" altLang="zh-CN" dirty="0">
                  <a:latin typeface="+mn-ea"/>
                </a:rPr>
                <a:t>ground truth</a:t>
              </a:r>
              <a:r>
                <a:rPr lang="zh-CN" altLang="en-US" dirty="0">
                  <a:latin typeface="+mn-ea"/>
                </a:rPr>
                <a:t>，因此在训练过程中不会暴露于错误生成的</a:t>
              </a:r>
              <a:r>
                <a:rPr lang="en-US" altLang="zh-CN" dirty="0">
                  <a:latin typeface="+mn-ea"/>
                </a:rPr>
                <a:t>token</a:t>
              </a:r>
              <a:r>
                <a:rPr lang="zh-CN" altLang="en-US" dirty="0">
                  <a:latin typeface="+mn-ea"/>
                </a:rPr>
                <a:t>，通常会导致在未被训练集直接或间接覆盖的输入上生成低质量的文本，不利于模型泛化</a:t>
              </a:r>
            </a:p>
          </p:txBody>
        </p:sp>
        <p:sp>
          <p:nvSpPr>
            <p:cNvPr id="15" name="矩形 14">
              <a:extLst>
                <a:ext uri="{FF2B5EF4-FFF2-40B4-BE49-F238E27FC236}">
                  <a16:creationId xmlns:a16="http://schemas.microsoft.com/office/drawing/2014/main" id="{82855811-72D8-49D8-A1A5-085DCDEEF297}"/>
                </a:ext>
              </a:extLst>
            </p:cNvPr>
            <p:cNvSpPr/>
            <p:nvPr/>
          </p:nvSpPr>
          <p:spPr>
            <a:xfrm>
              <a:off x="1168376" y="2940206"/>
              <a:ext cx="838844" cy="847493"/>
            </a:xfrm>
            <a:prstGeom prst="rect">
              <a:avLst/>
            </a:prstGeom>
            <a:solidFill>
              <a:srgbClr val="047D8A">
                <a:alpha val="85098"/>
              </a:srgbClr>
            </a:solidFill>
            <a:ln>
              <a:noFill/>
            </a:ln>
            <a:effectLst>
              <a:outerShdw blurRad="203200" dist="152400" dir="5400000" algn="t"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“exposure bias”</a:t>
              </a:r>
              <a:r>
                <a:rPr lang="zh-CN" altLang="en-US" sz="1400" dirty="0"/>
                <a:t>问题</a:t>
              </a:r>
            </a:p>
          </p:txBody>
        </p:sp>
      </p:grpSp>
    </p:spTree>
    <p:extLst>
      <p:ext uri="{BB962C8B-B14F-4D97-AF65-F5344CB8AC3E}">
        <p14:creationId xmlns:p14="http://schemas.microsoft.com/office/powerpoint/2010/main" val="423683542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417540"/>
            <a:ext cx="9641935" cy="369332"/>
          </a:xfrm>
          <a:prstGeom prst="rect">
            <a:avLst/>
          </a:prstGeom>
          <a:noFill/>
        </p:spPr>
        <p:txBody>
          <a:bodyPr wrap="none" rtlCol="0">
            <a:spAutoFit/>
          </a:bodyPr>
          <a:lstStyle>
            <a:defPPr>
              <a:defRPr lang="zh-CN"/>
            </a:defPPr>
            <a:lvl1pPr>
              <a:defRPr b="1">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defRPr>
            </a:lvl1pPr>
          </a:lstStyle>
          <a:p>
            <a:r>
              <a:rPr lang="en-US" altLang="zh-CN" sz="1800" b="0" i="0" u="none" strike="noStrike" baseline="0" dirty="0">
                <a:latin typeface="NimbusRomNo9L-Regu"/>
              </a:rPr>
              <a:t>CONTRASTIVE LEARNING WITH ADVERSARIAL PERTURBATIONS FOR CONDITIONAL TEXT GENERATION</a:t>
            </a: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 name="图片 2">
            <a:extLst>
              <a:ext uri="{FF2B5EF4-FFF2-40B4-BE49-F238E27FC236}">
                <a16:creationId xmlns:a16="http://schemas.microsoft.com/office/drawing/2014/main" id="{B0701C61-487D-4A19-9597-C10D6ED27E18}"/>
              </a:ext>
            </a:extLst>
          </p:cNvPr>
          <p:cNvPicPr>
            <a:picLocks noChangeAspect="1"/>
          </p:cNvPicPr>
          <p:nvPr/>
        </p:nvPicPr>
        <p:blipFill>
          <a:blip r:embed="rId3"/>
          <a:stretch>
            <a:fillRect/>
          </a:stretch>
        </p:blipFill>
        <p:spPr>
          <a:xfrm>
            <a:off x="1476684" y="2394985"/>
            <a:ext cx="9928067" cy="3352672"/>
          </a:xfrm>
          <a:prstGeom prst="rect">
            <a:avLst/>
          </a:prstGeom>
        </p:spPr>
      </p:pic>
      <p:sp>
        <p:nvSpPr>
          <p:cNvPr id="11" name="文本框 10">
            <a:extLst>
              <a:ext uri="{FF2B5EF4-FFF2-40B4-BE49-F238E27FC236}">
                <a16:creationId xmlns:a16="http://schemas.microsoft.com/office/drawing/2014/main" id="{1F83BE4D-76E7-46EB-84A2-D13F4F1367FE}"/>
              </a:ext>
            </a:extLst>
          </p:cNvPr>
          <p:cNvSpPr txBox="1"/>
          <p:nvPr/>
        </p:nvSpPr>
        <p:spPr>
          <a:xfrm>
            <a:off x="1035698" y="1273294"/>
            <a:ext cx="10483512" cy="966931"/>
          </a:xfrm>
          <a:prstGeom prst="rect">
            <a:avLst/>
          </a:prstGeom>
          <a:noFill/>
        </p:spPr>
        <p:txBody>
          <a:bodyPr wrap="square">
            <a:spAutoFit/>
          </a:bodyPr>
          <a:lstStyle/>
          <a:p>
            <a:pPr marL="342900" indent="-342900" algn="l">
              <a:lnSpc>
                <a:spcPct val="150000"/>
              </a:lnSpc>
              <a:buFont typeface="Wingdings" panose="05000000000000000000" pitchFamily="2" charset="2"/>
              <a:buChar char="n"/>
            </a:pPr>
            <a:r>
              <a:rPr lang="en-US" altLang="zh-CN" sz="2000" b="0" i="0" dirty="0">
                <a:solidFill>
                  <a:srgbClr val="121212"/>
                </a:solidFill>
                <a:effectLst/>
                <a:latin typeface="-apple-system"/>
              </a:rPr>
              <a:t>CLAPS</a:t>
            </a:r>
            <a:r>
              <a:rPr lang="zh-CN" altLang="en-US" sz="2000" i="0" dirty="0">
                <a:solidFill>
                  <a:srgbClr val="121212"/>
                </a:solidFill>
                <a:effectLst/>
                <a:latin typeface="Times New Roman" panose="02020603050405020304" pitchFamily="18" charset="0"/>
                <a:cs typeface="Times New Roman" panose="02020603050405020304" pitchFamily="18" charset="0"/>
              </a:rPr>
              <a:t>模型：</a:t>
            </a:r>
            <a:endParaRPr lang="en-US" altLang="zh-CN" sz="2000" i="0" dirty="0">
              <a:solidFill>
                <a:srgbClr val="121212"/>
              </a:solidFill>
              <a:effectLst/>
              <a:latin typeface="Times New Roman" panose="02020603050405020304" pitchFamily="18" charset="0"/>
              <a:cs typeface="Times New Roman" panose="02020603050405020304" pitchFamily="18" charset="0"/>
            </a:endParaRPr>
          </a:p>
          <a:p>
            <a:pPr lvl="1">
              <a:lnSpc>
                <a:spcPct val="150000"/>
              </a:lnSpc>
            </a:pPr>
            <a:r>
              <a:rPr lang="zh-CN" altLang="en-US" sz="2000" b="0" i="0" dirty="0">
                <a:solidFill>
                  <a:srgbClr val="121212"/>
                </a:solidFill>
                <a:effectLst/>
                <a:latin typeface="-apple-system"/>
              </a:rPr>
              <a:t>用于</a:t>
            </a:r>
            <a:r>
              <a:rPr lang="en-US" altLang="zh-CN" sz="2000" b="0" i="0" dirty="0">
                <a:solidFill>
                  <a:srgbClr val="121212"/>
                </a:solidFill>
                <a:effectLst/>
                <a:latin typeface="-apple-system"/>
              </a:rPr>
              <a:t>Seq2seq</a:t>
            </a:r>
            <a:r>
              <a:rPr lang="zh-CN" altLang="en-US" sz="2000" b="0" i="0" dirty="0">
                <a:solidFill>
                  <a:srgbClr val="121212"/>
                </a:solidFill>
                <a:effectLst/>
                <a:latin typeface="-apple-system"/>
              </a:rPr>
              <a:t>的对抗性扰动对比学习</a:t>
            </a:r>
            <a:r>
              <a:rPr lang="en-US" altLang="zh-CN" sz="2000" b="0" i="0" dirty="0">
                <a:solidFill>
                  <a:srgbClr val="121212"/>
                </a:solidFill>
                <a:effectLst/>
                <a:latin typeface="-apple-system"/>
              </a:rPr>
              <a:t>(CLAPS)</a:t>
            </a:r>
            <a:r>
              <a:rPr lang="zh-CN" altLang="en-US" sz="2000" b="0" i="0" dirty="0">
                <a:solidFill>
                  <a:srgbClr val="121212"/>
                </a:solidFill>
                <a:effectLst/>
                <a:latin typeface="-apple-system"/>
              </a:rPr>
              <a:t>来自动生成可用于对比学习的</a:t>
            </a:r>
            <a:r>
              <a:rPr lang="en-US" altLang="zh-CN" sz="2000" b="0" i="0" dirty="0">
                <a:solidFill>
                  <a:srgbClr val="121212"/>
                </a:solidFill>
                <a:effectLst/>
                <a:latin typeface="-apple-system"/>
              </a:rPr>
              <a:t>hard examples</a:t>
            </a:r>
            <a:endParaRPr lang="en-US" altLang="zh-CN" sz="2000" i="0" dirty="0">
              <a:solidFill>
                <a:srgbClr val="12121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729534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417540"/>
            <a:ext cx="9641935" cy="369332"/>
          </a:xfrm>
          <a:prstGeom prst="rect">
            <a:avLst/>
          </a:prstGeom>
          <a:noFill/>
        </p:spPr>
        <p:txBody>
          <a:bodyPr wrap="none" rtlCol="0">
            <a:spAutoFit/>
          </a:bodyPr>
          <a:lstStyle>
            <a:defPPr>
              <a:defRPr lang="zh-CN"/>
            </a:defPPr>
            <a:lvl1pPr>
              <a:defRPr b="1">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defRPr>
            </a:lvl1pPr>
          </a:lstStyle>
          <a:p>
            <a:r>
              <a:rPr lang="en-US" altLang="zh-CN" sz="1800" b="0" i="0" u="none" strike="noStrike" baseline="0" dirty="0">
                <a:latin typeface="NimbusRomNo9L-Regu"/>
              </a:rPr>
              <a:t>CONTRASTIVE LEARNING WITH ADVERSARIAL PERTURBATIONS FOR CONDITIONAL TEXT GENERATION</a:t>
            </a: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a:extLst>
              <a:ext uri="{FF2B5EF4-FFF2-40B4-BE49-F238E27FC236}">
                <a16:creationId xmlns:a16="http://schemas.microsoft.com/office/drawing/2014/main" id="{FDBEBE32-BA4C-47D7-9728-7EDD282B56CF}"/>
              </a:ext>
            </a:extLst>
          </p:cNvPr>
          <p:cNvSpPr txBox="1"/>
          <p:nvPr/>
        </p:nvSpPr>
        <p:spPr>
          <a:xfrm>
            <a:off x="1035698" y="1273294"/>
            <a:ext cx="10483512" cy="2815451"/>
          </a:xfrm>
          <a:prstGeom prst="rect">
            <a:avLst/>
          </a:prstGeom>
          <a:noFill/>
        </p:spPr>
        <p:txBody>
          <a:bodyPr wrap="square">
            <a:spAutoFit/>
          </a:bodyPr>
          <a:lstStyle/>
          <a:p>
            <a:pPr marL="342900" indent="-342900" algn="l">
              <a:lnSpc>
                <a:spcPct val="150000"/>
              </a:lnSpc>
              <a:buFont typeface="Wingdings" panose="05000000000000000000" pitchFamily="2" charset="2"/>
              <a:buChar char="n"/>
            </a:pPr>
            <a:r>
              <a:rPr lang="zh-CN" altLang="en-US" sz="2000" i="0" dirty="0">
                <a:solidFill>
                  <a:srgbClr val="121212"/>
                </a:solidFill>
                <a:effectLst/>
                <a:latin typeface="Times New Roman" panose="02020603050405020304" pitchFamily="18" charset="0"/>
                <a:cs typeface="Times New Roman" panose="02020603050405020304" pitchFamily="18" charset="0"/>
              </a:rPr>
              <a:t>方法：</a:t>
            </a:r>
            <a:endParaRPr lang="en-US" altLang="zh-CN" sz="2000" i="0" dirty="0">
              <a:solidFill>
                <a:srgbClr val="121212"/>
              </a:solidFill>
              <a:effectLst/>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l"/>
            </a:pPr>
            <a:r>
              <a:rPr lang="en-US" altLang="zh-CN" sz="2000" i="0" dirty="0">
                <a:solidFill>
                  <a:srgbClr val="121212"/>
                </a:solidFill>
                <a:effectLst/>
                <a:latin typeface="+mn-ea"/>
              </a:rPr>
              <a:t>CONDITIONAL TEXT GENERATION</a:t>
            </a:r>
            <a:r>
              <a:rPr lang="zh-CN" altLang="en-US" sz="2000" i="0" dirty="0">
                <a:solidFill>
                  <a:srgbClr val="121212"/>
                </a:solidFill>
                <a:effectLst/>
                <a:latin typeface="+mn-ea"/>
              </a:rPr>
              <a:t>（</a:t>
            </a:r>
            <a:r>
              <a:rPr lang="en-US" altLang="zh-CN" sz="2000" i="0" dirty="0">
                <a:solidFill>
                  <a:srgbClr val="121212"/>
                </a:solidFill>
                <a:effectLst/>
                <a:latin typeface="+mn-ea"/>
              </a:rPr>
              <a:t>BACKGROUND</a:t>
            </a:r>
            <a:r>
              <a:rPr lang="zh-CN" altLang="en-US" sz="2000" i="0" dirty="0">
                <a:solidFill>
                  <a:srgbClr val="121212"/>
                </a:solidFill>
                <a:effectLst/>
                <a:latin typeface="+mn-ea"/>
              </a:rPr>
              <a:t>）</a:t>
            </a:r>
            <a:endParaRPr lang="en-US" altLang="zh-CN" sz="2000" i="0" dirty="0">
              <a:solidFill>
                <a:srgbClr val="121212"/>
              </a:solidFill>
              <a:effectLst/>
              <a:latin typeface="+mn-ea"/>
            </a:endParaRPr>
          </a:p>
          <a:p>
            <a:pPr marL="800100" lvl="1" indent="-342900">
              <a:lnSpc>
                <a:spcPct val="150000"/>
              </a:lnSpc>
              <a:buFont typeface="Wingdings" panose="05000000000000000000" pitchFamily="2" charset="2"/>
              <a:buChar char="l"/>
            </a:pPr>
            <a:r>
              <a:rPr lang="en-US" altLang="zh-CN" sz="2000" dirty="0">
                <a:solidFill>
                  <a:srgbClr val="121212"/>
                </a:solidFill>
                <a:latin typeface="+mn-ea"/>
              </a:rPr>
              <a:t>CONTRASTIVE LEARNING WITH ADVERSARIAL PERTURBATIONS FOR SEQ2SEQ</a:t>
            </a:r>
            <a:r>
              <a:rPr lang="zh-CN" altLang="en-US" sz="2000" dirty="0">
                <a:solidFill>
                  <a:srgbClr val="121212"/>
                </a:solidFill>
                <a:latin typeface="+mn-ea"/>
              </a:rPr>
              <a:t>（</a:t>
            </a:r>
            <a:r>
              <a:rPr lang="en-US" altLang="zh-CN" sz="2000" dirty="0">
                <a:solidFill>
                  <a:srgbClr val="121212"/>
                </a:solidFill>
                <a:latin typeface="+mn-ea"/>
              </a:rPr>
              <a:t>CLAPS</a:t>
            </a:r>
            <a:r>
              <a:rPr lang="zh-CN" altLang="en-US" sz="2000" dirty="0">
                <a:solidFill>
                  <a:srgbClr val="121212"/>
                </a:solidFill>
                <a:latin typeface="+mn-ea"/>
              </a:rPr>
              <a:t>）</a:t>
            </a:r>
            <a:endParaRPr lang="en-US" altLang="zh-CN" sz="2000" dirty="0">
              <a:solidFill>
                <a:srgbClr val="121212"/>
              </a:solidFill>
              <a:latin typeface="+mn-ea"/>
            </a:endParaRPr>
          </a:p>
          <a:p>
            <a:pPr marL="800100" lvl="1" indent="-342900">
              <a:lnSpc>
                <a:spcPct val="150000"/>
              </a:lnSpc>
              <a:buFont typeface="Wingdings" panose="05000000000000000000" pitchFamily="2" charset="2"/>
              <a:buChar char="l"/>
            </a:pPr>
            <a:r>
              <a:rPr lang="en-US" altLang="zh-CN" sz="2000" dirty="0">
                <a:solidFill>
                  <a:srgbClr val="121212"/>
                </a:solidFill>
                <a:latin typeface="+mn-ea"/>
              </a:rPr>
              <a:t>GENERATION OF IMPOSTERS</a:t>
            </a:r>
          </a:p>
          <a:p>
            <a:pPr marL="800100" lvl="1" indent="-342900">
              <a:lnSpc>
                <a:spcPct val="150000"/>
              </a:lnSpc>
              <a:buFont typeface="Wingdings" panose="05000000000000000000" pitchFamily="2" charset="2"/>
              <a:buChar char="l"/>
            </a:pPr>
            <a:r>
              <a:rPr lang="en-US" altLang="zh-CN" sz="2000" dirty="0">
                <a:solidFill>
                  <a:srgbClr val="121212"/>
                </a:solidFill>
                <a:latin typeface="+mn-ea"/>
              </a:rPr>
              <a:t>GENERATION OF DISTANT-TARGETS</a:t>
            </a:r>
          </a:p>
        </p:txBody>
      </p:sp>
    </p:spTree>
    <p:extLst>
      <p:ext uri="{BB962C8B-B14F-4D97-AF65-F5344CB8AC3E}">
        <p14:creationId xmlns:p14="http://schemas.microsoft.com/office/powerpoint/2010/main" val="253335426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417540"/>
            <a:ext cx="9641935" cy="369332"/>
          </a:xfrm>
          <a:prstGeom prst="rect">
            <a:avLst/>
          </a:prstGeom>
          <a:noFill/>
        </p:spPr>
        <p:txBody>
          <a:bodyPr wrap="none" rtlCol="0">
            <a:spAutoFit/>
          </a:bodyPr>
          <a:lstStyle>
            <a:defPPr>
              <a:defRPr lang="zh-CN"/>
            </a:defPPr>
            <a:lvl1pPr>
              <a:defRPr b="1">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defRPr>
            </a:lvl1pPr>
          </a:lstStyle>
          <a:p>
            <a:r>
              <a:rPr lang="en-US" altLang="zh-CN" sz="1800" b="0" i="0" u="none" strike="noStrike" baseline="0" dirty="0">
                <a:latin typeface="NimbusRomNo9L-Regu"/>
              </a:rPr>
              <a:t>CONTRASTIVE LEARNING WITH ADVERSARIAL PERTURBATIONS FOR CONDITIONAL TEXT GENERATION</a:t>
            </a: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a:extLst>
              <a:ext uri="{FF2B5EF4-FFF2-40B4-BE49-F238E27FC236}">
                <a16:creationId xmlns:a16="http://schemas.microsoft.com/office/drawing/2014/main" id="{FDBEBE32-BA4C-47D7-9728-7EDD282B56CF}"/>
              </a:ext>
            </a:extLst>
          </p:cNvPr>
          <p:cNvSpPr txBox="1"/>
          <p:nvPr/>
        </p:nvSpPr>
        <p:spPr>
          <a:xfrm>
            <a:off x="1035698" y="1273294"/>
            <a:ext cx="10483512" cy="968791"/>
          </a:xfrm>
          <a:prstGeom prst="rect">
            <a:avLst/>
          </a:prstGeom>
          <a:noFill/>
        </p:spPr>
        <p:txBody>
          <a:bodyPr wrap="square">
            <a:spAutoFit/>
          </a:bodyPr>
          <a:lstStyle/>
          <a:p>
            <a:pPr marL="342900" indent="-342900" algn="l">
              <a:lnSpc>
                <a:spcPct val="150000"/>
              </a:lnSpc>
              <a:buFont typeface="Wingdings" panose="05000000000000000000" pitchFamily="2" charset="2"/>
              <a:buChar char="n"/>
            </a:pPr>
            <a:r>
              <a:rPr lang="zh-CN" altLang="en-US" sz="2000" i="0" dirty="0">
                <a:solidFill>
                  <a:srgbClr val="121212"/>
                </a:solidFill>
                <a:effectLst/>
                <a:latin typeface="Times New Roman" panose="02020603050405020304" pitchFamily="18" charset="0"/>
                <a:cs typeface="Times New Roman" panose="02020603050405020304" pitchFamily="18" charset="0"/>
              </a:rPr>
              <a:t>方法：</a:t>
            </a:r>
            <a:endParaRPr lang="en-US" altLang="zh-CN" sz="2000" i="0" dirty="0">
              <a:solidFill>
                <a:srgbClr val="121212"/>
              </a:solidFill>
              <a:effectLst/>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l"/>
            </a:pPr>
            <a:r>
              <a:rPr lang="en-US" altLang="zh-CN" sz="2000" i="0" dirty="0">
                <a:solidFill>
                  <a:srgbClr val="121212"/>
                </a:solidFill>
                <a:effectLst/>
                <a:latin typeface="+mn-ea"/>
              </a:rPr>
              <a:t>CONDITIONAL TEXT GENERATION</a:t>
            </a:r>
          </a:p>
        </p:txBody>
      </p:sp>
      <p:pic>
        <p:nvPicPr>
          <p:cNvPr id="11" name="图片 10">
            <a:extLst>
              <a:ext uri="{FF2B5EF4-FFF2-40B4-BE49-F238E27FC236}">
                <a16:creationId xmlns:a16="http://schemas.microsoft.com/office/drawing/2014/main" id="{7F2855AD-AF1C-4BE3-87DD-DFA9660DE6F8}"/>
              </a:ext>
            </a:extLst>
          </p:cNvPr>
          <p:cNvPicPr>
            <a:picLocks noChangeAspect="1"/>
          </p:cNvPicPr>
          <p:nvPr/>
        </p:nvPicPr>
        <p:blipFill>
          <a:blip r:embed="rId3"/>
          <a:stretch>
            <a:fillRect/>
          </a:stretch>
        </p:blipFill>
        <p:spPr>
          <a:xfrm>
            <a:off x="1717060" y="2574730"/>
            <a:ext cx="7270823" cy="2857443"/>
          </a:xfrm>
          <a:prstGeom prst="rect">
            <a:avLst/>
          </a:prstGeom>
        </p:spPr>
      </p:pic>
      <p:sp>
        <p:nvSpPr>
          <p:cNvPr id="2" name="爆炸形: 8 pt  1">
            <a:extLst>
              <a:ext uri="{FF2B5EF4-FFF2-40B4-BE49-F238E27FC236}">
                <a16:creationId xmlns:a16="http://schemas.microsoft.com/office/drawing/2014/main" id="{FEFBCCA4-61A3-4281-A0BD-D8F4C4BFBD50}"/>
              </a:ext>
            </a:extLst>
          </p:cNvPr>
          <p:cNvSpPr/>
          <p:nvPr/>
        </p:nvSpPr>
        <p:spPr>
          <a:xfrm>
            <a:off x="8305977" y="3034368"/>
            <a:ext cx="2500567" cy="1703887"/>
          </a:xfrm>
          <a:prstGeom prst="irregularSeal1">
            <a:avLst/>
          </a:prstGeom>
          <a:solidFill>
            <a:srgbClr val="27BBCB"/>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exposure bias</a:t>
            </a:r>
            <a:endParaRPr lang="zh-CN" altLang="en-US" b="1" dirty="0">
              <a:solidFill>
                <a:schemeClr val="tx1"/>
              </a:solidFill>
            </a:endParaRPr>
          </a:p>
        </p:txBody>
      </p:sp>
    </p:spTree>
    <p:extLst>
      <p:ext uri="{BB962C8B-B14F-4D97-AF65-F5344CB8AC3E}">
        <p14:creationId xmlns:p14="http://schemas.microsoft.com/office/powerpoint/2010/main" val="325186590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417540"/>
            <a:ext cx="9641935" cy="369332"/>
          </a:xfrm>
          <a:prstGeom prst="rect">
            <a:avLst/>
          </a:prstGeom>
          <a:noFill/>
        </p:spPr>
        <p:txBody>
          <a:bodyPr wrap="none" rtlCol="0">
            <a:spAutoFit/>
          </a:bodyPr>
          <a:lstStyle>
            <a:defPPr>
              <a:defRPr lang="zh-CN"/>
            </a:defPPr>
            <a:lvl1pPr>
              <a:defRPr b="1">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defRPr>
            </a:lvl1pPr>
          </a:lstStyle>
          <a:p>
            <a:r>
              <a:rPr lang="en-US" altLang="zh-CN" sz="1800" b="0" i="0" u="none" strike="noStrike" baseline="0" dirty="0">
                <a:latin typeface="NimbusRomNo9L-Regu"/>
              </a:rPr>
              <a:t>CONTRASTIVE LEARNING WITH ADVERSARIAL PERTURBATIONS FOR CONDITIONAL TEXT GENERATION</a:t>
            </a: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a:extLst>
              <a:ext uri="{FF2B5EF4-FFF2-40B4-BE49-F238E27FC236}">
                <a16:creationId xmlns:a16="http://schemas.microsoft.com/office/drawing/2014/main" id="{FDBEBE32-BA4C-47D7-9728-7EDD282B56CF}"/>
              </a:ext>
            </a:extLst>
          </p:cNvPr>
          <p:cNvSpPr txBox="1"/>
          <p:nvPr/>
        </p:nvSpPr>
        <p:spPr>
          <a:xfrm>
            <a:off x="1035698" y="1273294"/>
            <a:ext cx="10483512" cy="1430456"/>
          </a:xfrm>
          <a:prstGeom prst="rect">
            <a:avLst/>
          </a:prstGeom>
          <a:noFill/>
        </p:spPr>
        <p:txBody>
          <a:bodyPr wrap="square">
            <a:spAutoFit/>
          </a:bodyPr>
          <a:lstStyle/>
          <a:p>
            <a:pPr marL="342900" indent="-342900" algn="l">
              <a:lnSpc>
                <a:spcPct val="150000"/>
              </a:lnSpc>
              <a:buFont typeface="Wingdings" panose="05000000000000000000" pitchFamily="2" charset="2"/>
              <a:buChar char="n"/>
            </a:pPr>
            <a:r>
              <a:rPr lang="zh-CN" altLang="en-US" sz="2000" i="0" dirty="0">
                <a:solidFill>
                  <a:srgbClr val="121212"/>
                </a:solidFill>
                <a:effectLst/>
                <a:latin typeface="Times New Roman" panose="02020603050405020304" pitchFamily="18" charset="0"/>
                <a:cs typeface="Times New Roman" panose="02020603050405020304" pitchFamily="18" charset="0"/>
              </a:rPr>
              <a:t>方法：</a:t>
            </a:r>
            <a:endParaRPr lang="en-US" altLang="zh-CN" sz="2000" i="0" dirty="0">
              <a:solidFill>
                <a:srgbClr val="121212"/>
              </a:solidFill>
              <a:effectLst/>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l"/>
            </a:pPr>
            <a:r>
              <a:rPr lang="en-US" altLang="zh-CN" sz="2000" i="0" dirty="0">
                <a:solidFill>
                  <a:srgbClr val="121212"/>
                </a:solidFill>
                <a:effectLst/>
                <a:latin typeface="+mn-ea"/>
              </a:rPr>
              <a:t>CONTRASTIVE LEARNING WITH ADVERSARIAL PERTURBATIONS FOR SEQ2SEQ</a:t>
            </a:r>
            <a:r>
              <a:rPr lang="zh-CN" altLang="en-US" sz="2000" i="0" dirty="0">
                <a:solidFill>
                  <a:srgbClr val="121212"/>
                </a:solidFill>
                <a:effectLst/>
                <a:latin typeface="+mn-ea"/>
              </a:rPr>
              <a:t>（</a:t>
            </a:r>
            <a:r>
              <a:rPr lang="en-US" altLang="zh-CN" sz="2000" i="0" dirty="0">
                <a:solidFill>
                  <a:srgbClr val="121212"/>
                </a:solidFill>
                <a:effectLst/>
                <a:latin typeface="+mn-ea"/>
              </a:rPr>
              <a:t>CLAPS</a:t>
            </a:r>
            <a:r>
              <a:rPr lang="zh-CN" altLang="en-US" sz="2000" i="0" dirty="0">
                <a:solidFill>
                  <a:srgbClr val="121212"/>
                </a:solidFill>
                <a:effectLst/>
                <a:latin typeface="+mn-ea"/>
              </a:rPr>
              <a:t>）</a:t>
            </a:r>
          </a:p>
        </p:txBody>
      </p:sp>
      <p:pic>
        <p:nvPicPr>
          <p:cNvPr id="12" name="图片 11">
            <a:extLst>
              <a:ext uri="{FF2B5EF4-FFF2-40B4-BE49-F238E27FC236}">
                <a16:creationId xmlns:a16="http://schemas.microsoft.com/office/drawing/2014/main" id="{FF6584C4-406A-493D-88D5-7E0C1244ABC5}"/>
              </a:ext>
            </a:extLst>
          </p:cNvPr>
          <p:cNvPicPr>
            <a:picLocks noChangeAspect="1"/>
          </p:cNvPicPr>
          <p:nvPr/>
        </p:nvPicPr>
        <p:blipFill>
          <a:blip r:embed="rId3"/>
          <a:stretch>
            <a:fillRect/>
          </a:stretch>
        </p:blipFill>
        <p:spPr>
          <a:xfrm>
            <a:off x="1041913" y="3781846"/>
            <a:ext cx="6125425" cy="2880957"/>
          </a:xfrm>
          <a:prstGeom prst="rect">
            <a:avLst/>
          </a:prstGeom>
        </p:spPr>
      </p:pic>
      <p:pic>
        <p:nvPicPr>
          <p:cNvPr id="13" name="图片 12">
            <a:extLst>
              <a:ext uri="{FF2B5EF4-FFF2-40B4-BE49-F238E27FC236}">
                <a16:creationId xmlns:a16="http://schemas.microsoft.com/office/drawing/2014/main" id="{E9BF2A30-6C41-4E51-BF81-1FFB557C3E95}"/>
              </a:ext>
            </a:extLst>
          </p:cNvPr>
          <p:cNvPicPr>
            <a:picLocks noChangeAspect="1"/>
          </p:cNvPicPr>
          <p:nvPr/>
        </p:nvPicPr>
        <p:blipFill>
          <a:blip r:embed="rId4"/>
          <a:stretch>
            <a:fillRect/>
          </a:stretch>
        </p:blipFill>
        <p:spPr>
          <a:xfrm>
            <a:off x="5643475" y="2492730"/>
            <a:ext cx="5689892" cy="1289116"/>
          </a:xfrm>
          <a:prstGeom prst="rect">
            <a:avLst/>
          </a:prstGeom>
        </p:spPr>
      </p:pic>
      <p:sp>
        <p:nvSpPr>
          <p:cNvPr id="15" name="文本框 14">
            <a:extLst>
              <a:ext uri="{FF2B5EF4-FFF2-40B4-BE49-F238E27FC236}">
                <a16:creationId xmlns:a16="http://schemas.microsoft.com/office/drawing/2014/main" id="{9DFC7C41-C19B-49B5-95F8-A2D797A3C1BB}"/>
              </a:ext>
            </a:extLst>
          </p:cNvPr>
          <p:cNvSpPr txBox="1"/>
          <p:nvPr/>
        </p:nvSpPr>
        <p:spPr>
          <a:xfrm>
            <a:off x="7429500" y="4560808"/>
            <a:ext cx="6094140" cy="8809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b="0" i="0" dirty="0">
                <a:solidFill>
                  <a:srgbClr val="121212"/>
                </a:solidFill>
                <a:effectLst/>
                <a:latin typeface="-apple-system"/>
              </a:rPr>
              <a:t>正样本：</a:t>
            </a:r>
            <a:r>
              <a:rPr lang="en-US" altLang="zh-CN" b="0" i="0" dirty="0">
                <a:solidFill>
                  <a:srgbClr val="121212"/>
                </a:solidFill>
                <a:effectLst/>
                <a:latin typeface="-apple-system"/>
              </a:rPr>
              <a:t>DISTANT-TARGETS</a:t>
            </a:r>
          </a:p>
          <a:p>
            <a:pPr marL="285750" indent="-285750">
              <a:lnSpc>
                <a:spcPct val="150000"/>
              </a:lnSpc>
              <a:buFont typeface="Arial" panose="020B0604020202020204" pitchFamily="34" charset="0"/>
              <a:buChar char="•"/>
            </a:pPr>
            <a:r>
              <a:rPr lang="zh-CN" altLang="en-US" b="0" i="0" dirty="0">
                <a:solidFill>
                  <a:srgbClr val="121212"/>
                </a:solidFill>
                <a:effectLst/>
                <a:latin typeface="-apple-system"/>
              </a:rPr>
              <a:t>负样本：</a:t>
            </a:r>
            <a:r>
              <a:rPr lang="en-US" altLang="zh-CN" b="0" i="0" dirty="0">
                <a:solidFill>
                  <a:srgbClr val="121212"/>
                </a:solidFill>
                <a:effectLst/>
                <a:latin typeface="-apple-system"/>
              </a:rPr>
              <a:t>IMPOSTERS</a:t>
            </a:r>
            <a:endParaRPr lang="zh-CN" altLang="en-US" dirty="0"/>
          </a:p>
        </p:txBody>
      </p:sp>
      <p:sp>
        <p:nvSpPr>
          <p:cNvPr id="16" name="矩形 15">
            <a:extLst>
              <a:ext uri="{FF2B5EF4-FFF2-40B4-BE49-F238E27FC236}">
                <a16:creationId xmlns:a16="http://schemas.microsoft.com/office/drawing/2014/main" id="{01C7A623-7086-4E3D-B09A-AC884A0DC4B7}"/>
              </a:ext>
            </a:extLst>
          </p:cNvPr>
          <p:cNvSpPr/>
          <p:nvPr/>
        </p:nvSpPr>
        <p:spPr>
          <a:xfrm>
            <a:off x="1035697" y="3781846"/>
            <a:ext cx="1897073" cy="223639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F8034C09-0DEA-42B2-9816-00717F59320E}"/>
              </a:ext>
            </a:extLst>
          </p:cNvPr>
          <p:cNvCxnSpPr/>
          <p:nvPr/>
        </p:nvCxnSpPr>
        <p:spPr>
          <a:xfrm flipH="1">
            <a:off x="2341756" y="2854712"/>
            <a:ext cx="479503" cy="8140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CE2821A1-7FC7-4B09-9AA9-53CDCF112F46}"/>
              </a:ext>
            </a:extLst>
          </p:cNvPr>
          <p:cNvSpPr txBox="1"/>
          <p:nvPr/>
        </p:nvSpPr>
        <p:spPr>
          <a:xfrm>
            <a:off x="1362269" y="2891488"/>
            <a:ext cx="3375986" cy="646331"/>
          </a:xfrm>
          <a:prstGeom prst="rect">
            <a:avLst/>
          </a:prstGeom>
          <a:noFill/>
        </p:spPr>
        <p:txBody>
          <a:bodyPr wrap="square">
            <a:spAutoFit/>
          </a:bodyPr>
          <a:lstStyle/>
          <a:p>
            <a:r>
              <a:rPr lang="en-US" altLang="zh-CN" sz="1800" i="0" dirty="0">
                <a:solidFill>
                  <a:srgbClr val="121212"/>
                </a:solidFill>
                <a:effectLst/>
                <a:latin typeface="+mn-ea"/>
              </a:rPr>
              <a:t>Contrastive learning framework</a:t>
            </a:r>
          </a:p>
          <a:p>
            <a:r>
              <a:rPr lang="nl-NL" altLang="zh-CN" dirty="0"/>
              <a:t>(Chen et al., 2020)</a:t>
            </a:r>
            <a:endParaRPr lang="zh-CN" altLang="en-US" dirty="0"/>
          </a:p>
        </p:txBody>
      </p:sp>
    </p:spTree>
    <p:extLst>
      <p:ext uri="{BB962C8B-B14F-4D97-AF65-F5344CB8AC3E}">
        <p14:creationId xmlns:p14="http://schemas.microsoft.com/office/powerpoint/2010/main" val="101588706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417540"/>
            <a:ext cx="9641935" cy="369332"/>
          </a:xfrm>
          <a:prstGeom prst="rect">
            <a:avLst/>
          </a:prstGeom>
          <a:noFill/>
        </p:spPr>
        <p:txBody>
          <a:bodyPr wrap="none" rtlCol="0">
            <a:spAutoFit/>
          </a:bodyPr>
          <a:lstStyle>
            <a:defPPr>
              <a:defRPr lang="zh-CN"/>
            </a:defPPr>
            <a:lvl1pPr>
              <a:defRPr b="1">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defRPr>
            </a:lvl1pPr>
          </a:lstStyle>
          <a:p>
            <a:r>
              <a:rPr lang="en-US" altLang="zh-CN" sz="1800" b="0" i="0" u="none" strike="noStrike" baseline="0" dirty="0">
                <a:latin typeface="NimbusRomNo9L-Regu"/>
              </a:rPr>
              <a:t>CONTRASTIVE LEARNING WITH ADVERSARIAL PERTURBATIONS FOR CONDITIONAL TEXT GENERATION</a:t>
            </a: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a:extLst>
              <a:ext uri="{FF2B5EF4-FFF2-40B4-BE49-F238E27FC236}">
                <a16:creationId xmlns:a16="http://schemas.microsoft.com/office/drawing/2014/main" id="{FDBEBE32-BA4C-47D7-9728-7EDD282B56CF}"/>
              </a:ext>
            </a:extLst>
          </p:cNvPr>
          <p:cNvSpPr txBox="1"/>
          <p:nvPr/>
        </p:nvSpPr>
        <p:spPr>
          <a:xfrm>
            <a:off x="1035698" y="1273294"/>
            <a:ext cx="10483512" cy="968791"/>
          </a:xfrm>
          <a:prstGeom prst="rect">
            <a:avLst/>
          </a:prstGeom>
          <a:noFill/>
        </p:spPr>
        <p:txBody>
          <a:bodyPr wrap="square">
            <a:spAutoFit/>
          </a:bodyPr>
          <a:lstStyle/>
          <a:p>
            <a:pPr marL="342900" indent="-342900" algn="l">
              <a:lnSpc>
                <a:spcPct val="150000"/>
              </a:lnSpc>
              <a:buFont typeface="Wingdings" panose="05000000000000000000" pitchFamily="2" charset="2"/>
              <a:buChar char="n"/>
            </a:pPr>
            <a:r>
              <a:rPr lang="zh-CN" altLang="en-US" sz="2000" i="0" dirty="0">
                <a:solidFill>
                  <a:srgbClr val="121212"/>
                </a:solidFill>
                <a:effectLst/>
                <a:latin typeface="Times New Roman" panose="02020603050405020304" pitchFamily="18" charset="0"/>
                <a:cs typeface="Times New Roman" panose="02020603050405020304" pitchFamily="18" charset="0"/>
              </a:rPr>
              <a:t>方法：</a:t>
            </a:r>
            <a:endParaRPr lang="en-US" altLang="zh-CN" sz="2000" i="0" dirty="0">
              <a:solidFill>
                <a:srgbClr val="121212"/>
              </a:solidFill>
              <a:effectLst/>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l"/>
            </a:pPr>
            <a:r>
              <a:rPr lang="en-US" altLang="zh-CN" sz="2000" dirty="0">
                <a:solidFill>
                  <a:srgbClr val="121212"/>
                </a:solidFill>
                <a:latin typeface="+mn-ea"/>
              </a:rPr>
              <a:t>GENERATION OF IMPOSTERS</a:t>
            </a:r>
          </a:p>
        </p:txBody>
      </p:sp>
      <p:pic>
        <p:nvPicPr>
          <p:cNvPr id="11" name="图片 10">
            <a:extLst>
              <a:ext uri="{FF2B5EF4-FFF2-40B4-BE49-F238E27FC236}">
                <a16:creationId xmlns:a16="http://schemas.microsoft.com/office/drawing/2014/main" id="{9057EBF6-AD62-47F7-BBF7-F8168C74549F}"/>
              </a:ext>
            </a:extLst>
          </p:cNvPr>
          <p:cNvPicPr>
            <a:picLocks noChangeAspect="1"/>
          </p:cNvPicPr>
          <p:nvPr/>
        </p:nvPicPr>
        <p:blipFill>
          <a:blip r:embed="rId3"/>
          <a:stretch>
            <a:fillRect/>
          </a:stretch>
        </p:blipFill>
        <p:spPr>
          <a:xfrm>
            <a:off x="1041913" y="3781846"/>
            <a:ext cx="6125425" cy="2880957"/>
          </a:xfrm>
          <a:prstGeom prst="rect">
            <a:avLst/>
          </a:prstGeom>
        </p:spPr>
      </p:pic>
      <p:sp>
        <p:nvSpPr>
          <p:cNvPr id="12" name="矩形 11">
            <a:extLst>
              <a:ext uri="{FF2B5EF4-FFF2-40B4-BE49-F238E27FC236}">
                <a16:creationId xmlns:a16="http://schemas.microsoft.com/office/drawing/2014/main" id="{382F881E-AF15-4922-9EE0-51320885A71A}"/>
              </a:ext>
            </a:extLst>
          </p:cNvPr>
          <p:cNvSpPr/>
          <p:nvPr/>
        </p:nvSpPr>
        <p:spPr>
          <a:xfrm>
            <a:off x="2897953" y="3781846"/>
            <a:ext cx="1785560" cy="223639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1AED3999-106D-4E67-8187-60D8E3BBADBF}"/>
              </a:ext>
            </a:extLst>
          </p:cNvPr>
          <p:cNvCxnSpPr>
            <a:cxnSpLocks/>
          </p:cNvCxnSpPr>
          <p:nvPr/>
        </p:nvCxnSpPr>
        <p:spPr>
          <a:xfrm>
            <a:off x="2843562" y="2242085"/>
            <a:ext cx="836340" cy="15397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4" name="组合 23">
            <a:extLst>
              <a:ext uri="{FF2B5EF4-FFF2-40B4-BE49-F238E27FC236}">
                <a16:creationId xmlns:a16="http://schemas.microsoft.com/office/drawing/2014/main" id="{1ADCBD5A-DC02-454C-A057-790252D17D3E}"/>
              </a:ext>
            </a:extLst>
          </p:cNvPr>
          <p:cNvGrpSpPr/>
          <p:nvPr/>
        </p:nvGrpSpPr>
        <p:grpSpPr>
          <a:xfrm>
            <a:off x="5743046" y="2266425"/>
            <a:ext cx="5852782" cy="3651064"/>
            <a:chOff x="5743046" y="2266425"/>
            <a:chExt cx="5852782" cy="3651064"/>
          </a:xfrm>
        </p:grpSpPr>
        <p:pic>
          <p:nvPicPr>
            <p:cNvPr id="15" name="图片 14">
              <a:extLst>
                <a:ext uri="{FF2B5EF4-FFF2-40B4-BE49-F238E27FC236}">
                  <a16:creationId xmlns:a16="http://schemas.microsoft.com/office/drawing/2014/main" id="{B497A4DA-AADF-4A65-9BAF-35F06D01C849}"/>
                </a:ext>
              </a:extLst>
            </p:cNvPr>
            <p:cNvPicPr>
              <a:picLocks noChangeAspect="1"/>
            </p:cNvPicPr>
            <p:nvPr/>
          </p:nvPicPr>
          <p:blipFill>
            <a:blip r:embed="rId4"/>
            <a:stretch>
              <a:fillRect/>
            </a:stretch>
          </p:blipFill>
          <p:spPr>
            <a:xfrm>
              <a:off x="5743046" y="2266425"/>
              <a:ext cx="5772447" cy="1390721"/>
            </a:xfrm>
            <a:prstGeom prst="rect">
              <a:avLst/>
            </a:prstGeom>
          </p:spPr>
        </p:pic>
        <p:pic>
          <p:nvPicPr>
            <p:cNvPr id="17" name="图片 16">
              <a:extLst>
                <a:ext uri="{FF2B5EF4-FFF2-40B4-BE49-F238E27FC236}">
                  <a16:creationId xmlns:a16="http://schemas.microsoft.com/office/drawing/2014/main" id="{7BF6EA83-C0B0-49FA-A5D7-FABDCB610AB8}"/>
                </a:ext>
              </a:extLst>
            </p:cNvPr>
            <p:cNvPicPr>
              <a:picLocks noChangeAspect="1"/>
            </p:cNvPicPr>
            <p:nvPr/>
          </p:nvPicPr>
          <p:blipFill>
            <a:blip r:embed="rId5"/>
            <a:stretch>
              <a:fillRect/>
            </a:stretch>
          </p:blipFill>
          <p:spPr>
            <a:xfrm>
              <a:off x="7353810" y="4001724"/>
              <a:ext cx="4242018" cy="482625"/>
            </a:xfrm>
            <a:prstGeom prst="rect">
              <a:avLst/>
            </a:prstGeom>
          </p:spPr>
        </p:pic>
        <p:pic>
          <p:nvPicPr>
            <p:cNvPr id="21" name="图片 20">
              <a:extLst>
                <a:ext uri="{FF2B5EF4-FFF2-40B4-BE49-F238E27FC236}">
                  <a16:creationId xmlns:a16="http://schemas.microsoft.com/office/drawing/2014/main" id="{36DF9F4A-5A90-4187-8708-D0CBE5A9E1E7}"/>
                </a:ext>
              </a:extLst>
            </p:cNvPr>
            <p:cNvPicPr>
              <a:picLocks noChangeAspect="1"/>
            </p:cNvPicPr>
            <p:nvPr/>
          </p:nvPicPr>
          <p:blipFill>
            <a:blip r:embed="rId6"/>
            <a:stretch>
              <a:fillRect/>
            </a:stretch>
          </p:blipFill>
          <p:spPr>
            <a:xfrm>
              <a:off x="7353810" y="4817526"/>
              <a:ext cx="4161683" cy="633553"/>
            </a:xfrm>
            <a:prstGeom prst="rect">
              <a:avLst/>
            </a:prstGeom>
          </p:spPr>
        </p:pic>
        <p:pic>
          <p:nvPicPr>
            <p:cNvPr id="23" name="图片 22">
              <a:extLst>
                <a:ext uri="{FF2B5EF4-FFF2-40B4-BE49-F238E27FC236}">
                  <a16:creationId xmlns:a16="http://schemas.microsoft.com/office/drawing/2014/main" id="{BB2407F4-5141-490D-AEEE-FD389955306B}"/>
                </a:ext>
              </a:extLst>
            </p:cNvPr>
            <p:cNvPicPr>
              <a:picLocks noChangeAspect="1"/>
            </p:cNvPicPr>
            <p:nvPr/>
          </p:nvPicPr>
          <p:blipFill>
            <a:blip r:embed="rId7"/>
            <a:stretch>
              <a:fillRect/>
            </a:stretch>
          </p:blipFill>
          <p:spPr>
            <a:xfrm>
              <a:off x="9023378" y="5593622"/>
              <a:ext cx="1809843" cy="323867"/>
            </a:xfrm>
            <a:prstGeom prst="rect">
              <a:avLst/>
            </a:prstGeom>
          </p:spPr>
        </p:pic>
      </p:grpSp>
      <p:sp>
        <p:nvSpPr>
          <p:cNvPr id="26" name="文本框 25">
            <a:extLst>
              <a:ext uri="{FF2B5EF4-FFF2-40B4-BE49-F238E27FC236}">
                <a16:creationId xmlns:a16="http://schemas.microsoft.com/office/drawing/2014/main" id="{6777DCA2-ABD4-4297-91C8-C66DE4A9FB6B}"/>
              </a:ext>
            </a:extLst>
          </p:cNvPr>
          <p:cNvSpPr txBox="1"/>
          <p:nvPr/>
        </p:nvSpPr>
        <p:spPr>
          <a:xfrm>
            <a:off x="3134247" y="2490957"/>
            <a:ext cx="1549266" cy="369332"/>
          </a:xfrm>
          <a:prstGeom prst="rect">
            <a:avLst/>
          </a:prstGeom>
          <a:noFill/>
        </p:spPr>
        <p:txBody>
          <a:bodyPr wrap="square">
            <a:spAutoFit/>
          </a:bodyPr>
          <a:lstStyle/>
          <a:p>
            <a:r>
              <a:rPr lang="zh-CN" altLang="en-US" dirty="0"/>
              <a:t>生成负样本</a:t>
            </a:r>
          </a:p>
        </p:txBody>
      </p:sp>
    </p:spTree>
    <p:extLst>
      <p:ext uri="{BB962C8B-B14F-4D97-AF65-F5344CB8AC3E}">
        <p14:creationId xmlns:p14="http://schemas.microsoft.com/office/powerpoint/2010/main" val="288494629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A9075695-698C-4655-97ED-62E1FD8DDAC8}"/>
              </a:ext>
            </a:extLst>
          </p:cNvPr>
          <p:cNvPicPr>
            <a:picLocks noChangeAspect="1"/>
          </p:cNvPicPr>
          <p:nvPr/>
        </p:nvPicPr>
        <p:blipFill>
          <a:blip r:embed="rId3"/>
          <a:stretch>
            <a:fillRect/>
          </a:stretch>
        </p:blipFill>
        <p:spPr>
          <a:xfrm>
            <a:off x="6883127" y="4390871"/>
            <a:ext cx="5308873" cy="1739989"/>
          </a:xfrm>
          <a:prstGeom prst="rect">
            <a:avLst/>
          </a:prstGeom>
        </p:spPr>
      </p:pic>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417540"/>
            <a:ext cx="9641935" cy="369332"/>
          </a:xfrm>
          <a:prstGeom prst="rect">
            <a:avLst/>
          </a:prstGeom>
          <a:noFill/>
        </p:spPr>
        <p:txBody>
          <a:bodyPr wrap="none" rtlCol="0">
            <a:spAutoFit/>
          </a:bodyPr>
          <a:lstStyle>
            <a:defPPr>
              <a:defRPr lang="zh-CN"/>
            </a:defPPr>
            <a:lvl1pPr>
              <a:defRPr b="1">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defRPr>
            </a:lvl1pPr>
          </a:lstStyle>
          <a:p>
            <a:r>
              <a:rPr lang="en-US" altLang="zh-CN" sz="1800" b="0" i="0" u="none" strike="noStrike" baseline="0" dirty="0">
                <a:latin typeface="NimbusRomNo9L-Regu"/>
              </a:rPr>
              <a:t>CONTRASTIVE LEARNING WITH ADVERSARIAL PERTURBATIONS FOR CONDITIONAL TEXT GENERATION</a:t>
            </a: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a:extLst>
              <a:ext uri="{FF2B5EF4-FFF2-40B4-BE49-F238E27FC236}">
                <a16:creationId xmlns:a16="http://schemas.microsoft.com/office/drawing/2014/main" id="{FDBEBE32-BA4C-47D7-9728-7EDD282B56CF}"/>
              </a:ext>
            </a:extLst>
          </p:cNvPr>
          <p:cNvSpPr txBox="1"/>
          <p:nvPr/>
        </p:nvSpPr>
        <p:spPr>
          <a:xfrm>
            <a:off x="1035698" y="1273294"/>
            <a:ext cx="10483512" cy="968791"/>
          </a:xfrm>
          <a:prstGeom prst="rect">
            <a:avLst/>
          </a:prstGeom>
          <a:noFill/>
        </p:spPr>
        <p:txBody>
          <a:bodyPr wrap="square">
            <a:spAutoFit/>
          </a:bodyPr>
          <a:lstStyle/>
          <a:p>
            <a:pPr marL="342900" indent="-342900" algn="l">
              <a:lnSpc>
                <a:spcPct val="150000"/>
              </a:lnSpc>
              <a:buFont typeface="Wingdings" panose="05000000000000000000" pitchFamily="2" charset="2"/>
              <a:buChar char="n"/>
            </a:pPr>
            <a:r>
              <a:rPr lang="zh-CN" altLang="en-US" sz="2000" i="0" dirty="0">
                <a:solidFill>
                  <a:srgbClr val="121212"/>
                </a:solidFill>
                <a:effectLst/>
                <a:latin typeface="Times New Roman" panose="02020603050405020304" pitchFamily="18" charset="0"/>
                <a:cs typeface="Times New Roman" panose="02020603050405020304" pitchFamily="18" charset="0"/>
              </a:rPr>
              <a:t>方法：</a:t>
            </a:r>
            <a:endParaRPr lang="en-US" altLang="zh-CN" sz="2000" i="0" dirty="0">
              <a:solidFill>
                <a:srgbClr val="121212"/>
              </a:solidFill>
              <a:effectLst/>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l"/>
            </a:pPr>
            <a:r>
              <a:rPr lang="en-US" altLang="zh-CN" sz="2000" dirty="0">
                <a:solidFill>
                  <a:srgbClr val="121212"/>
                </a:solidFill>
                <a:latin typeface="+mn-ea"/>
              </a:rPr>
              <a:t>GENERATION OF DISTANT-TARGETS</a:t>
            </a:r>
          </a:p>
        </p:txBody>
      </p:sp>
      <p:grpSp>
        <p:nvGrpSpPr>
          <p:cNvPr id="16" name="组合 15">
            <a:extLst>
              <a:ext uri="{FF2B5EF4-FFF2-40B4-BE49-F238E27FC236}">
                <a16:creationId xmlns:a16="http://schemas.microsoft.com/office/drawing/2014/main" id="{ACAE94B7-23C9-4655-83F2-5A0F9C876558}"/>
              </a:ext>
            </a:extLst>
          </p:cNvPr>
          <p:cNvGrpSpPr/>
          <p:nvPr/>
        </p:nvGrpSpPr>
        <p:grpSpPr>
          <a:xfrm>
            <a:off x="1041913" y="2822845"/>
            <a:ext cx="6125425" cy="2880957"/>
            <a:chOff x="1041913" y="3781846"/>
            <a:chExt cx="6125425" cy="2880957"/>
          </a:xfrm>
        </p:grpSpPr>
        <p:pic>
          <p:nvPicPr>
            <p:cNvPr id="11" name="图片 10">
              <a:extLst>
                <a:ext uri="{FF2B5EF4-FFF2-40B4-BE49-F238E27FC236}">
                  <a16:creationId xmlns:a16="http://schemas.microsoft.com/office/drawing/2014/main" id="{9057EBF6-AD62-47F7-BBF7-F8168C74549F}"/>
                </a:ext>
              </a:extLst>
            </p:cNvPr>
            <p:cNvPicPr>
              <a:picLocks noChangeAspect="1"/>
            </p:cNvPicPr>
            <p:nvPr/>
          </p:nvPicPr>
          <p:blipFill>
            <a:blip r:embed="rId4"/>
            <a:stretch>
              <a:fillRect/>
            </a:stretch>
          </p:blipFill>
          <p:spPr>
            <a:xfrm>
              <a:off x="1041913" y="3781846"/>
              <a:ext cx="6125425" cy="2880957"/>
            </a:xfrm>
            <a:prstGeom prst="rect">
              <a:avLst/>
            </a:prstGeom>
          </p:spPr>
        </p:pic>
        <p:sp>
          <p:nvSpPr>
            <p:cNvPr id="12" name="矩形 11">
              <a:extLst>
                <a:ext uri="{FF2B5EF4-FFF2-40B4-BE49-F238E27FC236}">
                  <a16:creationId xmlns:a16="http://schemas.microsoft.com/office/drawing/2014/main" id="{382F881E-AF15-4922-9EE0-51320885A71A}"/>
                </a:ext>
              </a:extLst>
            </p:cNvPr>
            <p:cNvSpPr/>
            <p:nvPr/>
          </p:nvSpPr>
          <p:spPr>
            <a:xfrm>
              <a:off x="4659840" y="3781846"/>
              <a:ext cx="2421183" cy="223639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箭头连接符 12">
            <a:extLst>
              <a:ext uri="{FF2B5EF4-FFF2-40B4-BE49-F238E27FC236}">
                <a16:creationId xmlns:a16="http://schemas.microsoft.com/office/drawing/2014/main" id="{1AED3999-106D-4E67-8187-60D8E3BBADBF}"/>
              </a:ext>
            </a:extLst>
          </p:cNvPr>
          <p:cNvCxnSpPr>
            <a:cxnSpLocks/>
          </p:cNvCxnSpPr>
          <p:nvPr/>
        </p:nvCxnSpPr>
        <p:spPr>
          <a:xfrm>
            <a:off x="4215162" y="2242085"/>
            <a:ext cx="814038" cy="4726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9173384-806A-4425-A4AC-660238BF2F54}"/>
              </a:ext>
            </a:extLst>
          </p:cNvPr>
          <p:cNvSpPr txBox="1"/>
          <p:nvPr/>
        </p:nvSpPr>
        <p:spPr>
          <a:xfrm>
            <a:off x="7278090" y="2066218"/>
            <a:ext cx="4459819" cy="2062103"/>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solidFill>
                  <a:srgbClr val="121212"/>
                </a:solidFill>
                <a:effectLst/>
                <a:latin typeface="-apple-system"/>
              </a:rPr>
              <a:t>通过最大化原始对比学习损失生成扰动，在该损失中，原输入序列的正样本仅为原目标序列，因此最大化该损失等价于使两者在隐空间中距离增大。</a:t>
            </a:r>
            <a:endParaRPr lang="en-US" altLang="zh-CN" sz="1600" b="0" i="0" dirty="0">
              <a:solidFill>
                <a:srgbClr val="121212"/>
              </a:solidFill>
              <a:effectLst/>
              <a:latin typeface="-apple-system"/>
            </a:endParaRPr>
          </a:p>
          <a:p>
            <a:pPr marL="285750" indent="-285750">
              <a:buFont typeface="Arial" panose="020B0604020202020204" pitchFamily="34" charset="0"/>
              <a:buChar char="•"/>
            </a:pPr>
            <a:r>
              <a:rPr lang="zh-CN" altLang="en-US" sz="1600" b="0" i="0" dirty="0">
                <a:solidFill>
                  <a:srgbClr val="121212"/>
                </a:solidFill>
                <a:effectLst/>
                <a:latin typeface="-apple-system"/>
              </a:rPr>
              <a:t>以原目标序列表示的输出分布与扰动表示的输出分布的</a:t>
            </a:r>
            <a:r>
              <a:rPr lang="en-US" altLang="zh-CN" sz="1600" b="0" i="0" dirty="0">
                <a:solidFill>
                  <a:srgbClr val="121212"/>
                </a:solidFill>
                <a:effectLst/>
                <a:latin typeface="-apple-system"/>
              </a:rPr>
              <a:t>KL</a:t>
            </a:r>
            <a:r>
              <a:rPr lang="zh-CN" altLang="en-US" sz="1600" b="0" i="0" dirty="0">
                <a:solidFill>
                  <a:srgbClr val="121212"/>
                </a:solidFill>
                <a:effectLst/>
                <a:latin typeface="-apple-system"/>
              </a:rPr>
              <a:t>散度作为损失，约束其接近。也即生成的正样本在隐空间中尽可能远离原样本，但在语义上应接近于原样本。</a:t>
            </a:r>
            <a:endParaRPr lang="zh-CN" altLang="en-US" sz="1600" dirty="0"/>
          </a:p>
        </p:txBody>
      </p:sp>
      <p:pic>
        <p:nvPicPr>
          <p:cNvPr id="27" name="图片 26">
            <a:extLst>
              <a:ext uri="{FF2B5EF4-FFF2-40B4-BE49-F238E27FC236}">
                <a16:creationId xmlns:a16="http://schemas.microsoft.com/office/drawing/2014/main" id="{973BC7E6-39B5-488B-89A2-F832CBB24605}"/>
              </a:ext>
            </a:extLst>
          </p:cNvPr>
          <p:cNvPicPr>
            <a:picLocks noChangeAspect="1"/>
          </p:cNvPicPr>
          <p:nvPr/>
        </p:nvPicPr>
        <p:blipFill>
          <a:blip r:embed="rId5"/>
          <a:stretch>
            <a:fillRect/>
          </a:stretch>
        </p:blipFill>
        <p:spPr>
          <a:xfrm>
            <a:off x="2048805" y="6130860"/>
            <a:ext cx="5829257" cy="584680"/>
          </a:xfrm>
          <a:prstGeom prst="rect">
            <a:avLst/>
          </a:prstGeom>
        </p:spPr>
      </p:pic>
      <p:sp>
        <p:nvSpPr>
          <p:cNvPr id="29" name="文本框 28">
            <a:extLst>
              <a:ext uri="{FF2B5EF4-FFF2-40B4-BE49-F238E27FC236}">
                <a16:creationId xmlns:a16="http://schemas.microsoft.com/office/drawing/2014/main" id="{D0C3DEAA-3D89-4FA6-B977-210C3D05EE04}"/>
              </a:ext>
            </a:extLst>
          </p:cNvPr>
          <p:cNvSpPr txBox="1"/>
          <p:nvPr/>
        </p:nvSpPr>
        <p:spPr>
          <a:xfrm>
            <a:off x="1212980" y="5811913"/>
            <a:ext cx="6094140" cy="338554"/>
          </a:xfrm>
          <a:prstGeom prst="rect">
            <a:avLst/>
          </a:prstGeom>
          <a:noFill/>
        </p:spPr>
        <p:txBody>
          <a:bodyPr wrap="square">
            <a:spAutoFit/>
          </a:bodyPr>
          <a:lstStyle/>
          <a:p>
            <a:r>
              <a:rPr lang="en-US" altLang="zh-CN" sz="1600" b="1" i="0" dirty="0">
                <a:solidFill>
                  <a:srgbClr val="121212"/>
                </a:solidFill>
                <a:effectLst/>
                <a:latin typeface="+mn-ea"/>
              </a:rPr>
              <a:t>CLAPS objective</a:t>
            </a:r>
            <a:endParaRPr lang="zh-CN" altLang="en-US" sz="1600" b="1" dirty="0">
              <a:latin typeface="+mn-ea"/>
            </a:endParaRPr>
          </a:p>
        </p:txBody>
      </p:sp>
      <p:sp>
        <p:nvSpPr>
          <p:cNvPr id="30" name="文本框 29">
            <a:extLst>
              <a:ext uri="{FF2B5EF4-FFF2-40B4-BE49-F238E27FC236}">
                <a16:creationId xmlns:a16="http://schemas.microsoft.com/office/drawing/2014/main" id="{187048E8-ECDC-4A4A-8556-5D1B4C2E8965}"/>
              </a:ext>
            </a:extLst>
          </p:cNvPr>
          <p:cNvSpPr txBox="1"/>
          <p:nvPr/>
        </p:nvSpPr>
        <p:spPr>
          <a:xfrm>
            <a:off x="4659840" y="2257772"/>
            <a:ext cx="1549266" cy="369332"/>
          </a:xfrm>
          <a:prstGeom prst="rect">
            <a:avLst/>
          </a:prstGeom>
          <a:noFill/>
        </p:spPr>
        <p:txBody>
          <a:bodyPr wrap="square">
            <a:spAutoFit/>
          </a:bodyPr>
          <a:lstStyle/>
          <a:p>
            <a:r>
              <a:rPr lang="zh-CN" altLang="en-US" dirty="0"/>
              <a:t>生成正样本</a:t>
            </a:r>
          </a:p>
        </p:txBody>
      </p:sp>
    </p:spTree>
    <p:extLst>
      <p:ext uri="{BB962C8B-B14F-4D97-AF65-F5344CB8AC3E}">
        <p14:creationId xmlns:p14="http://schemas.microsoft.com/office/powerpoint/2010/main" val="20678684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C4E0EAB-8681-4E3F-91C1-B50C1009C7CB}"/>
              </a:ext>
            </a:extLst>
          </p:cNvPr>
          <p:cNvSpPr/>
          <p:nvPr/>
        </p:nvSpPr>
        <p:spPr>
          <a:xfrm>
            <a:off x="0" y="519971"/>
            <a:ext cx="12192000" cy="1508053"/>
          </a:xfrm>
          <a:prstGeom prst="rect">
            <a:avLst/>
          </a:prstGeom>
          <a:solidFill>
            <a:srgbClr val="047D8A">
              <a:alpha val="85098"/>
            </a:srgbClr>
          </a:solidFill>
          <a:ln>
            <a:noFill/>
          </a:ln>
          <a:effectLst>
            <a:outerShdw blurRad="203200" dist="152400" dir="5400000" algn="t"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7A9D0B-9BB6-482C-8701-85567258E811}"/>
              </a:ext>
            </a:extLst>
          </p:cNvPr>
          <p:cNvSpPr txBox="1"/>
          <p:nvPr/>
        </p:nvSpPr>
        <p:spPr>
          <a:xfrm>
            <a:off x="1004456" y="903385"/>
            <a:ext cx="4585854" cy="707886"/>
          </a:xfrm>
          <a:prstGeom prst="rect">
            <a:avLst/>
          </a:prstGeom>
          <a:noFill/>
        </p:spPr>
        <p:txBody>
          <a:bodyPr wrap="square" rtlCol="0">
            <a:spAutoFit/>
          </a:bodyPr>
          <a:lstStyle/>
          <a:p>
            <a:pPr algn="ctr"/>
            <a:r>
              <a:rPr lang="en-US" altLang="zh-CN" sz="4000" b="1" dirty="0">
                <a:solidFill>
                  <a:schemeClr val="bg1"/>
                </a:solidFill>
                <a:latin typeface="字魂58号-创中黑" panose="00000500000000000000" pitchFamily="2" charset="-122"/>
                <a:ea typeface="字魂58号-创中黑" panose="00000500000000000000" pitchFamily="2" charset="-122"/>
              </a:rPr>
              <a:t>OUTLINES</a:t>
            </a:r>
            <a:endParaRPr lang="zh-CN" altLang="en-US" sz="4000" b="1" dirty="0">
              <a:solidFill>
                <a:schemeClr val="bg1"/>
              </a:solidFill>
              <a:latin typeface="字魂58号-创中黑" panose="00000500000000000000" pitchFamily="2" charset="-122"/>
              <a:ea typeface="字魂58号-创中黑" panose="00000500000000000000" pitchFamily="2" charset="-122"/>
            </a:endParaRPr>
          </a:p>
        </p:txBody>
      </p:sp>
      <p:pic>
        <p:nvPicPr>
          <p:cNvPr id="6" name="图片 5">
            <a:extLst>
              <a:ext uri="{FF2B5EF4-FFF2-40B4-BE49-F238E27FC236}">
                <a16:creationId xmlns:a16="http://schemas.microsoft.com/office/drawing/2014/main" id="{D6A8C678-DEBD-4F93-BDCF-D946A13C7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147" y="519971"/>
            <a:ext cx="8416183" cy="5943930"/>
          </a:xfrm>
          <a:prstGeom prst="rect">
            <a:avLst/>
          </a:prstGeom>
        </p:spPr>
      </p:pic>
      <p:grpSp>
        <p:nvGrpSpPr>
          <p:cNvPr id="9" name="组合 8">
            <a:extLst>
              <a:ext uri="{FF2B5EF4-FFF2-40B4-BE49-F238E27FC236}">
                <a16:creationId xmlns:a16="http://schemas.microsoft.com/office/drawing/2014/main" id="{D5360050-204D-4B6C-96C4-D16F5C59091F}"/>
              </a:ext>
            </a:extLst>
          </p:cNvPr>
          <p:cNvGrpSpPr/>
          <p:nvPr/>
        </p:nvGrpSpPr>
        <p:grpSpPr>
          <a:xfrm>
            <a:off x="1208660" y="2671288"/>
            <a:ext cx="5303900" cy="584775"/>
            <a:chOff x="963883" y="3243059"/>
            <a:chExt cx="5303900" cy="584775"/>
          </a:xfrm>
        </p:grpSpPr>
        <p:sp>
          <p:nvSpPr>
            <p:cNvPr id="7" name="箭头: V 形 6">
              <a:extLst>
                <a:ext uri="{FF2B5EF4-FFF2-40B4-BE49-F238E27FC236}">
                  <a16:creationId xmlns:a16="http://schemas.microsoft.com/office/drawing/2014/main" id="{FFEE7D1F-A3C7-4BCD-944A-BA030F019973}"/>
                </a:ext>
              </a:extLst>
            </p:cNvPr>
            <p:cNvSpPr/>
            <p:nvPr/>
          </p:nvSpPr>
          <p:spPr>
            <a:xfrm>
              <a:off x="963883" y="3330173"/>
              <a:ext cx="472611"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 name="文本框 7">
              <a:extLst>
                <a:ext uri="{FF2B5EF4-FFF2-40B4-BE49-F238E27FC236}">
                  <a16:creationId xmlns:a16="http://schemas.microsoft.com/office/drawing/2014/main" id="{D1457E5C-8ED8-4519-A3DC-1D36B0FE56EA}"/>
                </a:ext>
              </a:extLst>
            </p:cNvPr>
            <p:cNvSpPr txBox="1"/>
            <p:nvPr/>
          </p:nvSpPr>
          <p:spPr>
            <a:xfrm>
              <a:off x="1693822" y="3243059"/>
              <a:ext cx="4573961" cy="584775"/>
            </a:xfrm>
            <a:prstGeom prst="rect">
              <a:avLst/>
            </a:prstGeom>
            <a:noFill/>
          </p:spPr>
          <p:txBody>
            <a:bodyPr wrap="square" rtlCol="0">
              <a:spAutoFit/>
            </a:bodyPr>
            <a:lstStyle/>
            <a:p>
              <a:r>
                <a:rPr lang="en-US" altLang="zh-CN" sz="3200" b="1" dirty="0">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rPr>
                <a:t>01</a:t>
              </a:r>
              <a:r>
                <a:rPr lang="en-US" altLang="zh-CN" sz="3200" b="1" dirty="0">
                  <a:solidFill>
                    <a:srgbClr val="1B828D"/>
                  </a:solidFill>
                  <a:latin typeface="字魂58号-创中黑" panose="00000500000000000000" pitchFamily="2" charset="-122"/>
                  <a:ea typeface="字魂58号-创中黑" panose="00000500000000000000" pitchFamily="2" charset="-122"/>
                </a:rPr>
                <a:t> </a:t>
              </a:r>
              <a:r>
                <a:rPr lang="zh-CN" altLang="en-US" sz="3200" b="1" dirty="0">
                  <a:solidFill>
                    <a:srgbClr val="1B828D"/>
                  </a:solidFill>
                  <a:latin typeface="字魂58号-创中黑" panose="00000500000000000000" pitchFamily="2" charset="-122"/>
                  <a:ea typeface="字魂58号-创中黑" panose="00000500000000000000" pitchFamily="2" charset="-122"/>
                </a:rPr>
                <a:t>对比学习简述</a:t>
              </a:r>
              <a:endParaRPr lang="zh-CN" altLang="en-US" sz="3200" b="1" dirty="0">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endParaRPr>
            </a:p>
          </p:txBody>
        </p:sp>
      </p:grpSp>
      <p:grpSp>
        <p:nvGrpSpPr>
          <p:cNvPr id="10" name="组合 9">
            <a:extLst>
              <a:ext uri="{FF2B5EF4-FFF2-40B4-BE49-F238E27FC236}">
                <a16:creationId xmlns:a16="http://schemas.microsoft.com/office/drawing/2014/main" id="{FF18BBA5-77BB-49E0-88A0-16413EAF563F}"/>
              </a:ext>
            </a:extLst>
          </p:cNvPr>
          <p:cNvGrpSpPr/>
          <p:nvPr/>
        </p:nvGrpSpPr>
        <p:grpSpPr>
          <a:xfrm>
            <a:off x="1208660" y="3716594"/>
            <a:ext cx="5844039" cy="584775"/>
            <a:chOff x="963883" y="3260502"/>
            <a:chExt cx="5030287" cy="584775"/>
          </a:xfrm>
        </p:grpSpPr>
        <p:sp>
          <p:nvSpPr>
            <p:cNvPr id="11" name="箭头: V 形 10">
              <a:extLst>
                <a:ext uri="{FF2B5EF4-FFF2-40B4-BE49-F238E27FC236}">
                  <a16:creationId xmlns:a16="http://schemas.microsoft.com/office/drawing/2014/main" id="{16511BD4-255B-4F51-9CE6-3F2A5745C678}"/>
                </a:ext>
              </a:extLst>
            </p:cNvPr>
            <p:cNvSpPr/>
            <p:nvPr/>
          </p:nvSpPr>
          <p:spPr>
            <a:xfrm>
              <a:off x="963883" y="3330173"/>
              <a:ext cx="472611"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文本框 11">
              <a:extLst>
                <a:ext uri="{FF2B5EF4-FFF2-40B4-BE49-F238E27FC236}">
                  <a16:creationId xmlns:a16="http://schemas.microsoft.com/office/drawing/2014/main" id="{3EF77C66-BF49-4689-8675-D3B8F322F225}"/>
                </a:ext>
              </a:extLst>
            </p:cNvPr>
            <p:cNvSpPr txBox="1"/>
            <p:nvPr/>
          </p:nvSpPr>
          <p:spPr>
            <a:xfrm>
              <a:off x="1592182" y="3260502"/>
              <a:ext cx="4401988" cy="584775"/>
            </a:xfrm>
            <a:prstGeom prst="rect">
              <a:avLst/>
            </a:prstGeom>
            <a:noFill/>
          </p:spPr>
          <p:txBody>
            <a:bodyPr wrap="square" rtlCol="0">
              <a:spAutoFit/>
            </a:bodyPr>
            <a:lstStyle>
              <a:defPPr>
                <a:defRPr lang="zh-CN"/>
              </a:defPPr>
              <a:lvl1pPr>
                <a:defRPr sz="3200" b="1">
                  <a:solidFill>
                    <a:srgbClr val="1B828D"/>
                  </a:solidFill>
                  <a:latin typeface="字魂58号-创中黑" panose="00000500000000000000" pitchFamily="2" charset="-122"/>
                  <a:ea typeface="字魂58号-创中黑" panose="00000500000000000000" pitchFamily="2" charset="-122"/>
                </a:defRPr>
              </a:lvl1pPr>
            </a:lstStyle>
            <a:p>
              <a:r>
                <a:rPr lang="en-US" altLang="zh-CN" dirty="0">
                  <a:latin typeface="Times New Roman" panose="02020603050405020304" pitchFamily="18" charset="0"/>
                  <a:cs typeface="Times New Roman" panose="02020603050405020304" pitchFamily="18" charset="0"/>
                </a:rPr>
                <a:t>02</a:t>
              </a:r>
              <a:r>
                <a:rPr lang="en-US" altLang="zh-CN" dirty="0"/>
                <a:t> </a:t>
              </a:r>
              <a:r>
                <a:rPr lang="en-US" altLang="zh-CN" dirty="0">
                  <a:latin typeface="Times New Roman" panose="02020603050405020304" pitchFamily="18" charset="0"/>
                  <a:cs typeface="Times New Roman" panose="02020603050405020304" pitchFamily="18" charset="0"/>
                </a:rPr>
                <a:t>CL-NLP </a:t>
              </a:r>
              <a:r>
                <a:rPr lang="zh-CN" altLang="en-US" dirty="0">
                  <a:latin typeface="Times New Roman" panose="02020603050405020304" pitchFamily="18" charset="0"/>
                  <a:cs typeface="Times New Roman" panose="02020603050405020304" pitchFamily="18" charset="0"/>
                </a:rPr>
                <a:t>研究进展</a:t>
              </a:r>
            </a:p>
          </p:txBody>
        </p:sp>
      </p:grpSp>
      <p:grpSp>
        <p:nvGrpSpPr>
          <p:cNvPr id="13" name="组合 12">
            <a:extLst>
              <a:ext uri="{FF2B5EF4-FFF2-40B4-BE49-F238E27FC236}">
                <a16:creationId xmlns:a16="http://schemas.microsoft.com/office/drawing/2014/main" id="{D26F4E90-1699-4D4F-BDD2-85CD9041C4B5}"/>
              </a:ext>
            </a:extLst>
          </p:cNvPr>
          <p:cNvGrpSpPr/>
          <p:nvPr/>
        </p:nvGrpSpPr>
        <p:grpSpPr>
          <a:xfrm>
            <a:off x="1188926" y="4744835"/>
            <a:ext cx="4825794" cy="584775"/>
            <a:chOff x="963883" y="3243059"/>
            <a:chExt cx="4825794" cy="584775"/>
          </a:xfrm>
        </p:grpSpPr>
        <p:sp>
          <p:nvSpPr>
            <p:cNvPr id="14" name="箭头: V 形 13">
              <a:extLst>
                <a:ext uri="{FF2B5EF4-FFF2-40B4-BE49-F238E27FC236}">
                  <a16:creationId xmlns:a16="http://schemas.microsoft.com/office/drawing/2014/main" id="{AB217EE0-FAFE-4284-925A-F468F7A5DC1F}"/>
                </a:ext>
              </a:extLst>
            </p:cNvPr>
            <p:cNvSpPr/>
            <p:nvPr/>
          </p:nvSpPr>
          <p:spPr>
            <a:xfrm>
              <a:off x="963883" y="3330173"/>
              <a:ext cx="472611"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a:extLst>
                <a:ext uri="{FF2B5EF4-FFF2-40B4-BE49-F238E27FC236}">
                  <a16:creationId xmlns:a16="http://schemas.microsoft.com/office/drawing/2014/main" id="{53FCEDB3-0857-46A0-A99E-5524F2ABFF12}"/>
                </a:ext>
              </a:extLst>
            </p:cNvPr>
            <p:cNvSpPr txBox="1"/>
            <p:nvPr/>
          </p:nvSpPr>
          <p:spPr>
            <a:xfrm>
              <a:off x="1693822" y="3243059"/>
              <a:ext cx="4095855" cy="584775"/>
            </a:xfrm>
            <a:prstGeom prst="rect">
              <a:avLst/>
            </a:prstGeom>
            <a:noFill/>
          </p:spPr>
          <p:txBody>
            <a:bodyPr wrap="square" rtlCol="0">
              <a:spAutoFit/>
            </a:bodyPr>
            <a:lstStyle/>
            <a:p>
              <a:r>
                <a:rPr lang="en-US" altLang="zh-CN" sz="3200" b="1" dirty="0">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rPr>
                <a:t>03 </a:t>
              </a:r>
              <a:r>
                <a:rPr lang="zh-CN" altLang="en-US" sz="3200" b="1" dirty="0">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rPr>
                <a:t>总结与展望</a:t>
              </a:r>
            </a:p>
          </p:txBody>
        </p:sp>
      </p:grpSp>
    </p:spTree>
    <p:extLst>
      <p:ext uri="{BB962C8B-B14F-4D97-AF65-F5344CB8AC3E}">
        <p14:creationId xmlns:p14="http://schemas.microsoft.com/office/powerpoint/2010/main" val="57119858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417540"/>
            <a:ext cx="9641935" cy="369332"/>
          </a:xfrm>
          <a:prstGeom prst="rect">
            <a:avLst/>
          </a:prstGeom>
          <a:noFill/>
        </p:spPr>
        <p:txBody>
          <a:bodyPr wrap="none" rtlCol="0">
            <a:spAutoFit/>
          </a:bodyPr>
          <a:lstStyle>
            <a:defPPr>
              <a:defRPr lang="zh-CN"/>
            </a:defPPr>
            <a:lvl1pPr>
              <a:defRPr b="1">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defRPr>
            </a:lvl1pPr>
          </a:lstStyle>
          <a:p>
            <a:r>
              <a:rPr lang="en-US" altLang="zh-CN" sz="1800" b="0" i="0" u="none" strike="noStrike" baseline="0" dirty="0">
                <a:latin typeface="NimbusRomNo9L-Regu"/>
              </a:rPr>
              <a:t>CONTRASTIVE LEARNING WITH ADVERSARIAL PERTURBATIONS FOR CONDITIONAL TEXT GENERATION</a:t>
            </a: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a:extLst>
              <a:ext uri="{FF2B5EF4-FFF2-40B4-BE49-F238E27FC236}">
                <a16:creationId xmlns:a16="http://schemas.microsoft.com/office/drawing/2014/main" id="{FDBEBE32-BA4C-47D7-9728-7EDD282B56CF}"/>
              </a:ext>
            </a:extLst>
          </p:cNvPr>
          <p:cNvSpPr txBox="1"/>
          <p:nvPr/>
        </p:nvSpPr>
        <p:spPr>
          <a:xfrm>
            <a:off x="1035698" y="1273294"/>
            <a:ext cx="10483512" cy="507127"/>
          </a:xfrm>
          <a:prstGeom prst="rect">
            <a:avLst/>
          </a:prstGeom>
          <a:noFill/>
        </p:spPr>
        <p:txBody>
          <a:bodyPr wrap="square">
            <a:spAutoFit/>
          </a:bodyPr>
          <a:lstStyle/>
          <a:p>
            <a:pPr marL="342900" indent="-342900" algn="l">
              <a:lnSpc>
                <a:spcPct val="150000"/>
              </a:lnSpc>
              <a:buFont typeface="Wingdings" panose="05000000000000000000" pitchFamily="2" charset="2"/>
              <a:buChar char="n"/>
            </a:pPr>
            <a:r>
              <a:rPr lang="zh-CN" altLang="en-US" sz="2000" i="0" dirty="0">
                <a:solidFill>
                  <a:srgbClr val="121212"/>
                </a:solidFill>
                <a:effectLst/>
                <a:latin typeface="Times New Roman" panose="02020603050405020304" pitchFamily="18" charset="0"/>
                <a:cs typeface="Times New Roman" panose="02020603050405020304" pitchFamily="18" charset="0"/>
              </a:rPr>
              <a:t>实验：</a:t>
            </a:r>
            <a:r>
              <a:rPr lang="en-US" altLang="zh-CN" sz="2000" i="0" dirty="0">
                <a:solidFill>
                  <a:srgbClr val="121212"/>
                </a:solidFill>
                <a:effectLst/>
                <a:latin typeface="Times New Roman" panose="02020603050405020304" pitchFamily="18" charset="0"/>
                <a:cs typeface="Times New Roman" panose="02020603050405020304" pitchFamily="18" charset="0"/>
              </a:rPr>
              <a:t>3</a:t>
            </a:r>
            <a:r>
              <a:rPr lang="zh-CN" altLang="en-US" sz="2000" i="0" dirty="0">
                <a:solidFill>
                  <a:srgbClr val="121212"/>
                </a:solidFill>
                <a:effectLst/>
                <a:latin typeface="Times New Roman" panose="02020603050405020304" pitchFamily="18" charset="0"/>
                <a:cs typeface="Times New Roman" panose="02020603050405020304" pitchFamily="18" charset="0"/>
              </a:rPr>
              <a:t>个任务（</a:t>
            </a:r>
            <a:r>
              <a:rPr lang="en-US" altLang="zh-CN" sz="2000" i="0" dirty="0">
                <a:solidFill>
                  <a:srgbClr val="121212"/>
                </a:solidFill>
                <a:effectLst/>
                <a:latin typeface="Times New Roman" panose="02020603050405020304" pitchFamily="18" charset="0"/>
                <a:cs typeface="Times New Roman" panose="02020603050405020304" pitchFamily="18" charset="0"/>
              </a:rPr>
              <a:t>MT, QG, Sum</a:t>
            </a:r>
            <a:r>
              <a:rPr lang="zh-CN" altLang="en-US" sz="2000" i="0" dirty="0">
                <a:solidFill>
                  <a:srgbClr val="121212"/>
                </a:solidFill>
                <a:effectLst/>
                <a:latin typeface="Times New Roman" panose="02020603050405020304" pitchFamily="18" charset="0"/>
                <a:cs typeface="Times New Roman" panose="02020603050405020304" pitchFamily="18" charset="0"/>
              </a:rPr>
              <a:t>）</a:t>
            </a:r>
            <a:endParaRPr lang="en-US" altLang="zh-CN" sz="2000" dirty="0">
              <a:solidFill>
                <a:srgbClr val="121212"/>
              </a:solidFill>
              <a:latin typeface="+mn-ea"/>
            </a:endParaRPr>
          </a:p>
        </p:txBody>
      </p:sp>
      <p:pic>
        <p:nvPicPr>
          <p:cNvPr id="3" name="图片 2">
            <a:extLst>
              <a:ext uri="{FF2B5EF4-FFF2-40B4-BE49-F238E27FC236}">
                <a16:creationId xmlns:a16="http://schemas.microsoft.com/office/drawing/2014/main" id="{C6FB19B9-88B5-42DB-9F0C-076C9A7A8F26}"/>
              </a:ext>
            </a:extLst>
          </p:cNvPr>
          <p:cNvPicPr>
            <a:picLocks noChangeAspect="1"/>
          </p:cNvPicPr>
          <p:nvPr/>
        </p:nvPicPr>
        <p:blipFill>
          <a:blip r:embed="rId3"/>
          <a:stretch>
            <a:fillRect/>
          </a:stretch>
        </p:blipFill>
        <p:spPr>
          <a:xfrm>
            <a:off x="839512" y="1923802"/>
            <a:ext cx="5760898" cy="4658813"/>
          </a:xfrm>
          <a:prstGeom prst="rect">
            <a:avLst/>
          </a:prstGeom>
        </p:spPr>
      </p:pic>
      <p:pic>
        <p:nvPicPr>
          <p:cNvPr id="6" name="图片 5">
            <a:extLst>
              <a:ext uri="{FF2B5EF4-FFF2-40B4-BE49-F238E27FC236}">
                <a16:creationId xmlns:a16="http://schemas.microsoft.com/office/drawing/2014/main" id="{55C862E8-2D58-4E9D-8119-16B9F5566CA6}"/>
              </a:ext>
            </a:extLst>
          </p:cNvPr>
          <p:cNvPicPr>
            <a:picLocks noChangeAspect="1"/>
          </p:cNvPicPr>
          <p:nvPr/>
        </p:nvPicPr>
        <p:blipFill>
          <a:blip r:embed="rId4"/>
          <a:stretch>
            <a:fillRect/>
          </a:stretch>
        </p:blipFill>
        <p:spPr>
          <a:xfrm>
            <a:off x="6550089" y="2266843"/>
            <a:ext cx="5453044" cy="3224918"/>
          </a:xfrm>
          <a:prstGeom prst="rect">
            <a:avLst/>
          </a:prstGeom>
        </p:spPr>
      </p:pic>
    </p:spTree>
    <p:extLst>
      <p:ext uri="{BB962C8B-B14F-4D97-AF65-F5344CB8AC3E}">
        <p14:creationId xmlns:p14="http://schemas.microsoft.com/office/powerpoint/2010/main" val="251719550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417540"/>
            <a:ext cx="9641935" cy="369332"/>
          </a:xfrm>
          <a:prstGeom prst="rect">
            <a:avLst/>
          </a:prstGeom>
          <a:noFill/>
        </p:spPr>
        <p:txBody>
          <a:bodyPr wrap="none" rtlCol="0">
            <a:spAutoFit/>
          </a:bodyPr>
          <a:lstStyle>
            <a:defPPr>
              <a:defRPr lang="zh-CN"/>
            </a:defPPr>
            <a:lvl1pPr>
              <a:defRPr b="1">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defRPr>
            </a:lvl1pPr>
          </a:lstStyle>
          <a:p>
            <a:r>
              <a:rPr lang="en-US" altLang="zh-CN" sz="1800" b="0" i="0" u="none" strike="noStrike" baseline="0" dirty="0">
                <a:latin typeface="NimbusRomNo9L-Regu"/>
              </a:rPr>
              <a:t>CONTRASTIVE LEARNING WITH ADVERSARIAL PERTURBATIONS FOR CONDITIONAL TEXT GENERATION</a:t>
            </a: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a:extLst>
              <a:ext uri="{FF2B5EF4-FFF2-40B4-BE49-F238E27FC236}">
                <a16:creationId xmlns:a16="http://schemas.microsoft.com/office/drawing/2014/main" id="{FDBEBE32-BA4C-47D7-9728-7EDD282B56CF}"/>
              </a:ext>
            </a:extLst>
          </p:cNvPr>
          <p:cNvSpPr txBox="1"/>
          <p:nvPr/>
        </p:nvSpPr>
        <p:spPr>
          <a:xfrm>
            <a:off x="1035698" y="1273294"/>
            <a:ext cx="10483512" cy="507127"/>
          </a:xfrm>
          <a:prstGeom prst="rect">
            <a:avLst/>
          </a:prstGeom>
          <a:noFill/>
        </p:spPr>
        <p:txBody>
          <a:bodyPr wrap="square">
            <a:spAutoFit/>
          </a:bodyPr>
          <a:lstStyle/>
          <a:p>
            <a:pPr marL="342900" indent="-342900" algn="l">
              <a:lnSpc>
                <a:spcPct val="150000"/>
              </a:lnSpc>
              <a:buFont typeface="Wingdings" panose="05000000000000000000" pitchFamily="2" charset="2"/>
              <a:buChar char="n"/>
            </a:pPr>
            <a:r>
              <a:rPr lang="zh-CN" altLang="en-US" sz="2000" i="0" dirty="0">
                <a:solidFill>
                  <a:srgbClr val="121212"/>
                </a:solidFill>
                <a:effectLst/>
                <a:latin typeface="Times New Roman" panose="02020603050405020304" pitchFamily="18" charset="0"/>
                <a:cs typeface="Times New Roman" panose="02020603050405020304" pitchFamily="18" charset="0"/>
              </a:rPr>
              <a:t>实验：</a:t>
            </a:r>
            <a:r>
              <a:rPr lang="en-US" altLang="zh-CN" sz="2000" i="0" dirty="0">
                <a:solidFill>
                  <a:srgbClr val="121212"/>
                </a:solidFill>
                <a:effectLst/>
                <a:latin typeface="Times New Roman" panose="02020603050405020304" pitchFamily="18" charset="0"/>
                <a:cs typeface="Times New Roman" panose="02020603050405020304" pitchFamily="18" charset="0"/>
              </a:rPr>
              <a:t>3</a:t>
            </a:r>
            <a:r>
              <a:rPr lang="zh-CN" altLang="en-US" sz="2000" i="0" dirty="0">
                <a:solidFill>
                  <a:srgbClr val="121212"/>
                </a:solidFill>
                <a:effectLst/>
                <a:latin typeface="Times New Roman" panose="02020603050405020304" pitchFamily="18" charset="0"/>
                <a:cs typeface="Times New Roman" panose="02020603050405020304" pitchFamily="18" charset="0"/>
              </a:rPr>
              <a:t>个任务（</a:t>
            </a:r>
            <a:r>
              <a:rPr lang="en-US" altLang="zh-CN" sz="2000" i="0" dirty="0">
                <a:solidFill>
                  <a:srgbClr val="121212"/>
                </a:solidFill>
                <a:effectLst/>
                <a:latin typeface="Times New Roman" panose="02020603050405020304" pitchFamily="18" charset="0"/>
                <a:cs typeface="Times New Roman" panose="02020603050405020304" pitchFamily="18" charset="0"/>
              </a:rPr>
              <a:t>MT, QG, Sum</a:t>
            </a:r>
            <a:r>
              <a:rPr lang="zh-CN" altLang="en-US" sz="2000" i="0" dirty="0">
                <a:solidFill>
                  <a:srgbClr val="121212"/>
                </a:solidFill>
                <a:effectLst/>
                <a:latin typeface="Times New Roman" panose="02020603050405020304" pitchFamily="18" charset="0"/>
                <a:cs typeface="Times New Roman" panose="02020603050405020304" pitchFamily="18" charset="0"/>
              </a:rPr>
              <a:t>）</a:t>
            </a:r>
            <a:endParaRPr lang="en-US" altLang="zh-CN" sz="2000" dirty="0">
              <a:solidFill>
                <a:srgbClr val="121212"/>
              </a:solidFill>
              <a:latin typeface="+mn-ea"/>
            </a:endParaRPr>
          </a:p>
        </p:txBody>
      </p:sp>
      <p:pic>
        <p:nvPicPr>
          <p:cNvPr id="11" name="图片 10">
            <a:extLst>
              <a:ext uri="{FF2B5EF4-FFF2-40B4-BE49-F238E27FC236}">
                <a16:creationId xmlns:a16="http://schemas.microsoft.com/office/drawing/2014/main" id="{2744308B-C75C-4665-909A-BDF9C827CD09}"/>
              </a:ext>
            </a:extLst>
          </p:cNvPr>
          <p:cNvPicPr>
            <a:picLocks noChangeAspect="1"/>
          </p:cNvPicPr>
          <p:nvPr/>
        </p:nvPicPr>
        <p:blipFill>
          <a:blip r:embed="rId3"/>
          <a:stretch>
            <a:fillRect/>
          </a:stretch>
        </p:blipFill>
        <p:spPr>
          <a:xfrm>
            <a:off x="3384468" y="2373721"/>
            <a:ext cx="5094709" cy="3327341"/>
          </a:xfrm>
          <a:prstGeom prst="rect">
            <a:avLst/>
          </a:prstGeom>
        </p:spPr>
      </p:pic>
      <p:sp>
        <p:nvSpPr>
          <p:cNvPr id="13" name="文本框 12">
            <a:extLst>
              <a:ext uri="{FF2B5EF4-FFF2-40B4-BE49-F238E27FC236}">
                <a16:creationId xmlns:a16="http://schemas.microsoft.com/office/drawing/2014/main" id="{C4EAC0EB-9E40-4FE9-9CDA-C6F6438E9FBB}"/>
              </a:ext>
            </a:extLst>
          </p:cNvPr>
          <p:cNvSpPr txBox="1"/>
          <p:nvPr/>
        </p:nvSpPr>
        <p:spPr>
          <a:xfrm>
            <a:off x="1813956" y="2487282"/>
            <a:ext cx="1570512" cy="369332"/>
          </a:xfrm>
          <a:prstGeom prst="rect">
            <a:avLst/>
          </a:prstGeom>
          <a:noFill/>
        </p:spPr>
        <p:txBody>
          <a:bodyPr wrap="square">
            <a:spAutoFit/>
          </a:bodyPr>
          <a:lstStyle/>
          <a:p>
            <a:r>
              <a:rPr lang="zh-CN" altLang="en-US" dirty="0"/>
              <a:t>举例：</a:t>
            </a:r>
          </a:p>
        </p:txBody>
      </p:sp>
    </p:spTree>
    <p:extLst>
      <p:ext uri="{BB962C8B-B14F-4D97-AF65-F5344CB8AC3E}">
        <p14:creationId xmlns:p14="http://schemas.microsoft.com/office/powerpoint/2010/main" val="131150450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417540"/>
            <a:ext cx="2012154" cy="369332"/>
          </a:xfrm>
          <a:prstGeom prst="rect">
            <a:avLst/>
          </a:prstGeom>
          <a:noFill/>
        </p:spPr>
        <p:txBody>
          <a:bodyPr wrap="none" rtlCol="0">
            <a:spAutoFit/>
          </a:bodyPr>
          <a:lstStyle>
            <a:defPPr>
              <a:defRPr lang="zh-CN"/>
            </a:defPPr>
            <a:lvl1pPr>
              <a:defRPr b="1">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defRPr>
            </a:lvl1pPr>
          </a:lstStyle>
          <a:p>
            <a:r>
              <a:rPr lang="en-US" altLang="zh-CN" dirty="0"/>
              <a:t>CL-NLP </a:t>
            </a:r>
            <a:r>
              <a:rPr lang="zh-CN" altLang="en-US" dirty="0"/>
              <a:t>研究进展</a:t>
            </a: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6" name="图片 5">
            <a:extLst>
              <a:ext uri="{FF2B5EF4-FFF2-40B4-BE49-F238E27FC236}">
                <a16:creationId xmlns:a16="http://schemas.microsoft.com/office/drawing/2014/main" id="{6A23BA52-8E32-4BC5-80DC-A81874720398}"/>
              </a:ext>
            </a:extLst>
          </p:cNvPr>
          <p:cNvPicPr>
            <a:picLocks noChangeAspect="1"/>
          </p:cNvPicPr>
          <p:nvPr/>
        </p:nvPicPr>
        <p:blipFill>
          <a:blip r:embed="rId3"/>
          <a:stretch>
            <a:fillRect/>
          </a:stretch>
        </p:blipFill>
        <p:spPr>
          <a:xfrm>
            <a:off x="1362269" y="1888917"/>
            <a:ext cx="10047436" cy="2805732"/>
          </a:xfrm>
          <a:prstGeom prst="rect">
            <a:avLst/>
          </a:prstGeom>
        </p:spPr>
      </p:pic>
    </p:spTree>
    <p:extLst>
      <p:ext uri="{BB962C8B-B14F-4D97-AF65-F5344CB8AC3E}">
        <p14:creationId xmlns:p14="http://schemas.microsoft.com/office/powerpoint/2010/main" val="282647036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417540"/>
            <a:ext cx="5963236" cy="369332"/>
          </a:xfrm>
          <a:prstGeom prst="rect">
            <a:avLst/>
          </a:prstGeom>
          <a:noFill/>
        </p:spPr>
        <p:txBody>
          <a:bodyPr wrap="none" rtlCol="0">
            <a:spAutoFit/>
          </a:bodyPr>
          <a:lstStyle>
            <a:defPPr>
              <a:defRPr lang="zh-CN"/>
            </a:defPPr>
            <a:lvl1pPr>
              <a:defRPr b="1">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defRPr>
            </a:lvl1pPr>
          </a:lstStyle>
          <a:p>
            <a:r>
              <a:rPr lang="en-US" altLang="zh-CN" sz="1800" b="0" i="0" u="none" strike="noStrike" baseline="0" dirty="0" err="1">
                <a:latin typeface="NimbusRomNo9L-Regu"/>
              </a:rPr>
              <a:t>SimCSE</a:t>
            </a:r>
            <a:r>
              <a:rPr lang="en-US" altLang="zh-CN" sz="1800" b="0" i="0" u="none" strike="noStrike" baseline="0" dirty="0">
                <a:latin typeface="NimbusRomNo9L-Regu"/>
              </a:rPr>
              <a:t>: Simple Contrastive Learning of Sentence Embeddings</a:t>
            </a: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a:extLst>
              <a:ext uri="{FF2B5EF4-FFF2-40B4-BE49-F238E27FC236}">
                <a16:creationId xmlns:a16="http://schemas.microsoft.com/office/drawing/2014/main" id="{3AE27E93-8D6C-40BC-8BA6-9C2E7CAE020D}"/>
              </a:ext>
            </a:extLst>
          </p:cNvPr>
          <p:cNvSpPr txBox="1"/>
          <p:nvPr/>
        </p:nvSpPr>
        <p:spPr>
          <a:xfrm>
            <a:off x="1035698" y="1273294"/>
            <a:ext cx="10048862" cy="4815806"/>
          </a:xfrm>
          <a:prstGeom prst="rect">
            <a:avLst/>
          </a:prstGeom>
          <a:noFill/>
        </p:spPr>
        <p:txBody>
          <a:bodyPr wrap="square">
            <a:spAutoFit/>
          </a:bodyPr>
          <a:lstStyle/>
          <a:p>
            <a:pPr marL="342900" indent="-342900" algn="l">
              <a:lnSpc>
                <a:spcPct val="200000"/>
              </a:lnSpc>
              <a:buFont typeface="Wingdings" panose="05000000000000000000" pitchFamily="2" charset="2"/>
              <a:buChar char="n"/>
            </a:pPr>
            <a:r>
              <a:rPr lang="zh-CN" altLang="en-US" sz="2000" i="0" dirty="0">
                <a:solidFill>
                  <a:srgbClr val="121212"/>
                </a:solidFill>
                <a:effectLst/>
                <a:latin typeface="Times New Roman" panose="02020603050405020304" pitchFamily="18" charset="0"/>
                <a:cs typeface="Times New Roman" panose="02020603050405020304" pitchFamily="18" charset="0"/>
              </a:rPr>
              <a:t>任务：</a:t>
            </a:r>
            <a:r>
              <a:rPr lang="zh-CN" altLang="en-US" sz="2000" b="0" i="0" dirty="0">
                <a:effectLst/>
                <a:latin typeface="Optima-Regular"/>
              </a:rPr>
              <a:t>学习通用</a:t>
            </a:r>
            <a:r>
              <a:rPr lang="en-US" altLang="zh-CN" sz="2000" b="0" i="0" dirty="0">
                <a:effectLst/>
                <a:latin typeface="Optima-Regular"/>
              </a:rPr>
              <a:t>sentence embedding</a:t>
            </a:r>
            <a:endParaRPr lang="en-US" altLang="zh-CN" sz="2000" i="0" dirty="0">
              <a:effectLst/>
              <a:latin typeface="Times New Roman" panose="02020603050405020304" pitchFamily="18" charset="0"/>
              <a:cs typeface="Times New Roman" panose="02020603050405020304" pitchFamily="18" charset="0"/>
            </a:endParaRPr>
          </a:p>
          <a:p>
            <a:pPr marL="342900" indent="-342900" algn="l">
              <a:lnSpc>
                <a:spcPct val="200000"/>
              </a:lnSpc>
              <a:buFont typeface="Wingdings" panose="05000000000000000000" pitchFamily="2" charset="2"/>
              <a:buChar char="n"/>
            </a:pPr>
            <a:r>
              <a:rPr lang="zh-CN" altLang="en-US" sz="2000" i="0" dirty="0">
                <a:solidFill>
                  <a:srgbClr val="121212"/>
                </a:solidFill>
                <a:effectLst/>
                <a:latin typeface="Times New Roman" panose="02020603050405020304" pitchFamily="18" charset="0"/>
                <a:cs typeface="Times New Roman" panose="02020603050405020304" pitchFamily="18" charset="0"/>
              </a:rPr>
              <a:t>动机：</a:t>
            </a:r>
            <a:endParaRPr lang="en-US" altLang="zh-CN" sz="2000" i="0" dirty="0">
              <a:solidFill>
                <a:srgbClr val="121212"/>
              </a:solidFill>
              <a:effectLst/>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zh-CN" altLang="en-US" sz="2000" dirty="0">
                <a:solidFill>
                  <a:srgbClr val="121212"/>
                </a:solidFill>
                <a:latin typeface="-apple-system"/>
              </a:rPr>
              <a:t>将对比学习的思想引入了</a:t>
            </a:r>
            <a:r>
              <a:rPr lang="en-US" altLang="zh-CN" sz="2000" dirty="0">
                <a:solidFill>
                  <a:srgbClr val="121212"/>
                </a:solidFill>
                <a:latin typeface="-apple-system"/>
              </a:rPr>
              <a:t>sentence embedding</a:t>
            </a:r>
          </a:p>
          <a:p>
            <a:pPr marL="342900" indent="-342900" algn="l">
              <a:lnSpc>
                <a:spcPct val="200000"/>
              </a:lnSpc>
              <a:buFont typeface="Wingdings" panose="05000000000000000000" pitchFamily="2" charset="2"/>
              <a:buChar char="n"/>
            </a:pPr>
            <a:r>
              <a:rPr lang="zh-CN" altLang="en-US" sz="2000" i="0" dirty="0">
                <a:solidFill>
                  <a:srgbClr val="121212"/>
                </a:solidFill>
                <a:effectLst/>
                <a:latin typeface="Times New Roman" panose="02020603050405020304" pitchFamily="18" charset="0"/>
                <a:cs typeface="Times New Roman" panose="02020603050405020304" pitchFamily="18" charset="0"/>
              </a:rPr>
              <a:t>方法：</a:t>
            </a:r>
            <a:endParaRPr lang="en-US" altLang="zh-CN" sz="2000" i="0" dirty="0">
              <a:solidFill>
                <a:srgbClr val="121212"/>
              </a:solidFill>
              <a:effectLst/>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zh-CN" altLang="en-US" sz="2000" b="0" i="0" dirty="0">
                <a:solidFill>
                  <a:srgbClr val="121212"/>
                </a:solidFill>
                <a:effectLst/>
                <a:latin typeface="-apple-system"/>
              </a:rPr>
              <a:t>提出一个对比学习</a:t>
            </a:r>
            <a:r>
              <a:rPr lang="en-US" altLang="zh-CN" sz="2000" b="0" i="0" dirty="0">
                <a:solidFill>
                  <a:srgbClr val="121212"/>
                </a:solidFill>
                <a:effectLst/>
                <a:latin typeface="-apple-system"/>
              </a:rPr>
              <a:t>simple </a:t>
            </a:r>
            <a:r>
              <a:rPr lang="en-US" altLang="zh-CN" sz="2000" dirty="0">
                <a:solidFill>
                  <a:srgbClr val="121212"/>
                </a:solidFill>
                <a:latin typeface="-apple-system"/>
              </a:rPr>
              <a:t>sentence embedding</a:t>
            </a:r>
            <a:r>
              <a:rPr lang="zh-CN" altLang="en-US" sz="2000" b="0" i="0" dirty="0">
                <a:solidFill>
                  <a:srgbClr val="121212"/>
                </a:solidFill>
                <a:effectLst/>
                <a:latin typeface="-apple-system"/>
              </a:rPr>
              <a:t>框架，从有标注</a:t>
            </a:r>
            <a:r>
              <a:rPr lang="en-US" altLang="zh-CN" sz="2000" b="0" i="0" dirty="0">
                <a:solidFill>
                  <a:srgbClr val="121212"/>
                </a:solidFill>
                <a:effectLst/>
                <a:latin typeface="-apple-system"/>
              </a:rPr>
              <a:t>/</a:t>
            </a:r>
            <a:r>
              <a:rPr lang="zh-CN" altLang="en-US" sz="2000" b="0" i="0" dirty="0">
                <a:solidFill>
                  <a:srgbClr val="121212"/>
                </a:solidFill>
                <a:effectLst/>
                <a:latin typeface="-apple-system"/>
              </a:rPr>
              <a:t>无标注数据中学习到更好的</a:t>
            </a:r>
            <a:r>
              <a:rPr lang="en-US" altLang="zh-CN" sz="2000" dirty="0">
                <a:solidFill>
                  <a:srgbClr val="121212"/>
                </a:solidFill>
                <a:latin typeface="-apple-system"/>
              </a:rPr>
              <a:t>sentence embedding</a:t>
            </a:r>
          </a:p>
          <a:p>
            <a:pPr marL="800100" lvl="1" indent="-342900">
              <a:lnSpc>
                <a:spcPct val="150000"/>
              </a:lnSpc>
              <a:buFont typeface="Arial" panose="020B0604020202020204" pitchFamily="34" charset="0"/>
              <a:buChar char="•"/>
            </a:pPr>
            <a:r>
              <a:rPr lang="zh-CN" altLang="en-US" sz="2000" b="0" i="0" dirty="0">
                <a:solidFill>
                  <a:srgbClr val="121212"/>
                </a:solidFill>
                <a:effectLst/>
                <a:latin typeface="-apple-system"/>
              </a:rPr>
              <a:t>用</a:t>
            </a:r>
            <a:r>
              <a:rPr lang="en-US" altLang="zh-CN" sz="2000" b="0" i="0" dirty="0">
                <a:solidFill>
                  <a:srgbClr val="121212"/>
                </a:solidFill>
                <a:effectLst/>
                <a:latin typeface="-apple-system"/>
              </a:rPr>
              <a:t>PTM</a:t>
            </a:r>
            <a:r>
              <a:rPr lang="zh-CN" altLang="en-US" sz="2000" b="0" i="0" dirty="0">
                <a:solidFill>
                  <a:srgbClr val="121212"/>
                </a:solidFill>
                <a:effectLst/>
                <a:latin typeface="-apple-system"/>
              </a:rPr>
              <a:t>（</a:t>
            </a:r>
            <a:r>
              <a:rPr lang="en-US" altLang="zh-CN" sz="2000" b="0" i="0" dirty="0">
                <a:solidFill>
                  <a:srgbClr val="121212"/>
                </a:solidFill>
                <a:effectLst/>
                <a:latin typeface="+mn-ea"/>
              </a:rPr>
              <a:t>BERT</a:t>
            </a:r>
            <a:r>
              <a:rPr lang="zh-CN" altLang="en-US" sz="2000" b="0" i="0" dirty="0">
                <a:solidFill>
                  <a:srgbClr val="121212"/>
                </a:solidFill>
                <a:effectLst/>
                <a:latin typeface="-apple-system"/>
              </a:rPr>
              <a:t>、</a:t>
            </a:r>
            <a:r>
              <a:rPr lang="en-US" altLang="zh-CN" sz="2000" dirty="0" err="1">
                <a:solidFill>
                  <a:srgbClr val="121212"/>
                </a:solidFill>
                <a:latin typeface="+mn-ea"/>
              </a:rPr>
              <a:t>RoBERTa</a:t>
            </a:r>
            <a:r>
              <a:rPr lang="en-US" altLang="zh-CN" sz="2000" dirty="0">
                <a:solidFill>
                  <a:srgbClr val="121212"/>
                </a:solidFill>
                <a:latin typeface="+mn-ea"/>
              </a:rPr>
              <a:t> </a:t>
            </a:r>
            <a:r>
              <a:rPr lang="zh-CN" altLang="en-US" sz="1800" b="0" i="0" u="none" strike="noStrike" baseline="0" dirty="0">
                <a:latin typeface="NimbusRomNo9L-Regu"/>
              </a:rPr>
              <a:t>等</a:t>
            </a:r>
            <a:r>
              <a:rPr lang="zh-CN" altLang="en-US" sz="2000" b="0" i="0" dirty="0">
                <a:solidFill>
                  <a:srgbClr val="121212"/>
                </a:solidFill>
                <a:effectLst/>
                <a:latin typeface="-apple-system"/>
              </a:rPr>
              <a:t>）编码输入句子，用对比学习目标</a:t>
            </a:r>
            <a:r>
              <a:rPr lang="en-US" altLang="zh-CN" sz="2000" b="0" i="0" dirty="0">
                <a:solidFill>
                  <a:srgbClr val="121212"/>
                </a:solidFill>
                <a:effectLst/>
                <a:latin typeface="-apple-system"/>
              </a:rPr>
              <a:t>fine-tune</a:t>
            </a:r>
            <a:r>
              <a:rPr lang="zh-CN" altLang="en-US" sz="2000" b="0" i="0" dirty="0">
                <a:solidFill>
                  <a:srgbClr val="121212"/>
                </a:solidFill>
                <a:effectLst/>
                <a:latin typeface="-apple-system"/>
              </a:rPr>
              <a:t>所有参数</a:t>
            </a:r>
            <a:endParaRPr lang="en-US" altLang="zh-CN" sz="2000" b="0" i="0" dirty="0">
              <a:solidFill>
                <a:srgbClr val="121212"/>
              </a:solidFill>
              <a:effectLst/>
              <a:latin typeface="-apple-system"/>
            </a:endParaRPr>
          </a:p>
          <a:p>
            <a:pPr marL="342900" lvl="1" indent="-342900">
              <a:lnSpc>
                <a:spcPct val="200000"/>
              </a:lnSpc>
              <a:buFont typeface="Wingdings" panose="05000000000000000000" pitchFamily="2" charset="2"/>
              <a:buChar char="n"/>
            </a:pPr>
            <a:r>
              <a:rPr lang="zh-CN" altLang="en-US" sz="2000" dirty="0">
                <a:solidFill>
                  <a:srgbClr val="121212"/>
                </a:solidFill>
                <a:latin typeface="Times New Roman" panose="02020603050405020304" pitchFamily="18" charset="0"/>
                <a:cs typeface="Times New Roman" panose="02020603050405020304" pitchFamily="18" charset="0"/>
              </a:rPr>
              <a:t>实验：</a:t>
            </a:r>
            <a:endParaRPr lang="en-US" altLang="zh-CN" sz="2000" dirty="0">
              <a:solidFill>
                <a:srgbClr val="121212"/>
              </a:solidFill>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zh-CN" altLang="en-US" sz="2000" dirty="0">
                <a:solidFill>
                  <a:srgbClr val="121212"/>
                </a:solidFill>
                <a:latin typeface="-apple-system"/>
              </a:rPr>
              <a:t>数据集</a:t>
            </a:r>
            <a:r>
              <a:rPr lang="en-US" altLang="zh-CN" sz="2000" dirty="0">
                <a:solidFill>
                  <a:srgbClr val="121212"/>
                </a:solidFill>
                <a:latin typeface="-apple-system"/>
              </a:rPr>
              <a:t>/</a:t>
            </a:r>
            <a:r>
              <a:rPr lang="zh-CN" altLang="en-US" sz="2000" dirty="0">
                <a:solidFill>
                  <a:srgbClr val="121212"/>
                </a:solidFill>
                <a:latin typeface="-apple-system"/>
              </a:rPr>
              <a:t>任务：</a:t>
            </a:r>
            <a:r>
              <a:rPr lang="en-US" altLang="zh-CN" sz="2000" dirty="0">
                <a:solidFill>
                  <a:srgbClr val="121212"/>
                </a:solidFill>
                <a:latin typeface="-apple-system"/>
              </a:rPr>
              <a:t>7</a:t>
            </a:r>
            <a:r>
              <a:rPr lang="zh-CN" altLang="en-US" sz="2000" dirty="0">
                <a:solidFill>
                  <a:srgbClr val="121212"/>
                </a:solidFill>
                <a:latin typeface="-apple-system"/>
              </a:rPr>
              <a:t>个</a:t>
            </a:r>
            <a:r>
              <a:rPr lang="en-US" altLang="zh-CN" sz="2000" dirty="0">
                <a:solidFill>
                  <a:srgbClr val="121212"/>
                </a:solidFill>
                <a:latin typeface="-apple-system"/>
              </a:rPr>
              <a:t>semantic textual similarity (STS)</a:t>
            </a:r>
            <a:r>
              <a:rPr lang="zh-CN" altLang="en-US" sz="2000" dirty="0">
                <a:solidFill>
                  <a:srgbClr val="121212"/>
                </a:solidFill>
                <a:latin typeface="-apple-system"/>
              </a:rPr>
              <a:t>；</a:t>
            </a:r>
            <a:r>
              <a:rPr lang="en-US" altLang="zh-CN" sz="2000" dirty="0">
                <a:solidFill>
                  <a:srgbClr val="121212"/>
                </a:solidFill>
                <a:latin typeface="-apple-system"/>
              </a:rPr>
              <a:t>7</a:t>
            </a:r>
            <a:r>
              <a:rPr lang="zh-CN" altLang="en-US" sz="2000" dirty="0">
                <a:solidFill>
                  <a:srgbClr val="121212"/>
                </a:solidFill>
                <a:latin typeface="-apple-system"/>
              </a:rPr>
              <a:t>个</a:t>
            </a:r>
            <a:r>
              <a:rPr lang="en-US" altLang="zh-CN" sz="2000" dirty="0">
                <a:solidFill>
                  <a:srgbClr val="121212"/>
                </a:solidFill>
                <a:latin typeface="-apple-system"/>
              </a:rPr>
              <a:t>transfer</a:t>
            </a:r>
          </a:p>
        </p:txBody>
      </p:sp>
    </p:spTree>
    <p:extLst>
      <p:ext uri="{BB962C8B-B14F-4D97-AF65-F5344CB8AC3E}">
        <p14:creationId xmlns:p14="http://schemas.microsoft.com/office/powerpoint/2010/main" val="322983618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BD62941-71CE-4A63-AC04-166EC39F63E0}"/>
              </a:ext>
            </a:extLst>
          </p:cNvPr>
          <p:cNvPicPr>
            <a:picLocks noChangeAspect="1"/>
          </p:cNvPicPr>
          <p:nvPr/>
        </p:nvPicPr>
        <p:blipFill>
          <a:blip r:embed="rId3"/>
          <a:stretch>
            <a:fillRect/>
          </a:stretch>
        </p:blipFill>
        <p:spPr>
          <a:xfrm>
            <a:off x="8159913" y="3858374"/>
            <a:ext cx="2777141" cy="2465052"/>
          </a:xfrm>
          <a:prstGeom prst="rect">
            <a:avLst/>
          </a:prstGeom>
        </p:spPr>
      </p:pic>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417540"/>
            <a:ext cx="5963236" cy="369332"/>
          </a:xfrm>
          <a:prstGeom prst="rect">
            <a:avLst/>
          </a:prstGeom>
          <a:noFill/>
        </p:spPr>
        <p:txBody>
          <a:bodyPr wrap="none" rtlCol="0">
            <a:spAutoFit/>
          </a:bodyPr>
          <a:lstStyle>
            <a:defPPr>
              <a:defRPr lang="zh-CN"/>
            </a:defPPr>
            <a:lvl1pPr>
              <a:defRPr b="1">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defRPr>
            </a:lvl1pPr>
          </a:lstStyle>
          <a:p>
            <a:r>
              <a:rPr lang="en-US" altLang="zh-CN" sz="1800" b="0" i="0" u="none" strike="noStrike" baseline="0" dirty="0" err="1">
                <a:latin typeface="NimbusRomNo9L-Regu"/>
              </a:rPr>
              <a:t>SimCSE</a:t>
            </a:r>
            <a:r>
              <a:rPr lang="en-US" altLang="zh-CN" sz="1800" b="0" i="0" u="none" strike="noStrike" baseline="0" dirty="0">
                <a:latin typeface="NimbusRomNo9L-Regu"/>
              </a:rPr>
              <a:t>: Simple Contrastive Learning of Sentence Embeddings</a:t>
            </a: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a:extLst>
              <a:ext uri="{FF2B5EF4-FFF2-40B4-BE49-F238E27FC236}">
                <a16:creationId xmlns:a16="http://schemas.microsoft.com/office/drawing/2014/main" id="{3AE27E93-8D6C-40BC-8BA6-9C2E7CAE020D}"/>
              </a:ext>
            </a:extLst>
          </p:cNvPr>
          <p:cNvSpPr txBox="1"/>
          <p:nvPr/>
        </p:nvSpPr>
        <p:spPr>
          <a:xfrm>
            <a:off x="1035698" y="1273294"/>
            <a:ext cx="10048862" cy="3384068"/>
          </a:xfrm>
          <a:prstGeom prst="rect">
            <a:avLst/>
          </a:prstGeom>
          <a:noFill/>
        </p:spPr>
        <p:txBody>
          <a:bodyPr wrap="square">
            <a:spAutoFit/>
          </a:bodyPr>
          <a:lstStyle/>
          <a:p>
            <a:pPr marL="342900" indent="-342900" algn="l">
              <a:buFont typeface="Wingdings" panose="05000000000000000000" pitchFamily="2" charset="2"/>
              <a:buChar char="n"/>
            </a:pPr>
            <a:r>
              <a:rPr lang="zh-CN" altLang="en-US" sz="2000" b="0" i="0" dirty="0">
                <a:effectLst/>
                <a:latin typeface="Optima-Regular"/>
              </a:rPr>
              <a:t>衡量对比学习质量的两个</a:t>
            </a:r>
            <a:r>
              <a:rPr lang="zh-CN" altLang="en-US" sz="2000" i="0" dirty="0">
                <a:effectLst/>
                <a:latin typeface="Times New Roman" panose="02020603050405020304" pitchFamily="18" charset="0"/>
                <a:cs typeface="Times New Roman" panose="02020603050405020304" pitchFamily="18" charset="0"/>
              </a:rPr>
              <a:t>指标：</a:t>
            </a:r>
            <a:endParaRPr lang="en-US" altLang="zh-CN" sz="2000" i="0" dirty="0">
              <a:effectLst/>
              <a:latin typeface="Times New Roman" panose="02020603050405020304" pitchFamily="18" charset="0"/>
              <a:cs typeface="Times New Roman" panose="02020603050405020304" pitchFamily="18" charset="0"/>
            </a:endParaRPr>
          </a:p>
          <a:p>
            <a:pPr marL="800100" lvl="1" indent="-342900">
              <a:lnSpc>
                <a:spcPct val="200000"/>
              </a:lnSpc>
              <a:buFont typeface="Times New Roman" panose="02020603050405020304" pitchFamily="18" charset="0"/>
              <a:buChar char="−"/>
            </a:pPr>
            <a:r>
              <a:rPr lang="en-US" altLang="zh-CN" sz="2000" dirty="0">
                <a:solidFill>
                  <a:srgbClr val="121212"/>
                </a:solidFill>
                <a:latin typeface="Times New Roman" panose="02020603050405020304" pitchFamily="18" charset="0"/>
                <a:cs typeface="Times New Roman" panose="02020603050405020304" pitchFamily="18" charset="0"/>
              </a:rPr>
              <a:t>Alignment</a:t>
            </a:r>
          </a:p>
          <a:p>
            <a:pPr marL="800100" lvl="1" indent="-342900">
              <a:lnSpc>
                <a:spcPct val="200000"/>
              </a:lnSpc>
              <a:buFont typeface="Times New Roman" panose="02020603050405020304" pitchFamily="18" charset="0"/>
              <a:buChar char="−"/>
            </a:pPr>
            <a:endParaRPr lang="en-US" altLang="zh-CN" sz="2000" dirty="0">
              <a:solidFill>
                <a:srgbClr val="121212"/>
              </a:solidFill>
              <a:latin typeface="Times New Roman" panose="02020603050405020304" pitchFamily="18" charset="0"/>
              <a:cs typeface="Times New Roman" panose="02020603050405020304" pitchFamily="18" charset="0"/>
            </a:endParaRPr>
          </a:p>
          <a:p>
            <a:pPr marL="800100" lvl="1" indent="-342900">
              <a:lnSpc>
                <a:spcPct val="200000"/>
              </a:lnSpc>
              <a:buFont typeface="Times New Roman" panose="02020603050405020304" pitchFamily="18" charset="0"/>
              <a:buChar char="−"/>
            </a:pPr>
            <a:endParaRPr lang="en-US" altLang="zh-CN" sz="2000" dirty="0">
              <a:solidFill>
                <a:srgbClr val="121212"/>
              </a:solidFill>
              <a:latin typeface="Times New Roman" panose="02020603050405020304" pitchFamily="18" charset="0"/>
              <a:cs typeface="Times New Roman" panose="02020603050405020304" pitchFamily="18" charset="0"/>
            </a:endParaRPr>
          </a:p>
          <a:p>
            <a:pPr marL="800100" lvl="1" indent="-342900">
              <a:lnSpc>
                <a:spcPct val="200000"/>
              </a:lnSpc>
              <a:buFont typeface="Times New Roman" panose="02020603050405020304" pitchFamily="18" charset="0"/>
              <a:buChar char="−"/>
            </a:pPr>
            <a:endParaRPr lang="en-US" altLang="zh-CN" sz="2000" dirty="0">
              <a:solidFill>
                <a:srgbClr val="121212"/>
              </a:solidFill>
              <a:latin typeface="Times New Roman" panose="02020603050405020304" pitchFamily="18" charset="0"/>
              <a:cs typeface="Times New Roman" panose="02020603050405020304" pitchFamily="18" charset="0"/>
            </a:endParaRPr>
          </a:p>
          <a:p>
            <a:pPr marL="800100" lvl="1" indent="-342900">
              <a:lnSpc>
                <a:spcPct val="200000"/>
              </a:lnSpc>
              <a:buFont typeface="Times New Roman" panose="02020603050405020304" pitchFamily="18" charset="0"/>
              <a:buChar char="−"/>
            </a:pPr>
            <a:r>
              <a:rPr lang="en-US" altLang="zh-CN" sz="2000" dirty="0">
                <a:solidFill>
                  <a:srgbClr val="121212"/>
                </a:solidFill>
                <a:latin typeface="Times New Roman" panose="02020603050405020304" pitchFamily="18" charset="0"/>
                <a:cs typeface="Times New Roman" panose="02020603050405020304" pitchFamily="18" charset="0"/>
              </a:rPr>
              <a:t>uniformity</a:t>
            </a:r>
          </a:p>
        </p:txBody>
      </p:sp>
      <p:pic>
        <p:nvPicPr>
          <p:cNvPr id="3" name="图片 2">
            <a:extLst>
              <a:ext uri="{FF2B5EF4-FFF2-40B4-BE49-F238E27FC236}">
                <a16:creationId xmlns:a16="http://schemas.microsoft.com/office/drawing/2014/main" id="{1CE1C39C-B5DF-4E4E-A734-373C264998BF}"/>
              </a:ext>
            </a:extLst>
          </p:cNvPr>
          <p:cNvPicPr>
            <a:picLocks noChangeAspect="1"/>
          </p:cNvPicPr>
          <p:nvPr/>
        </p:nvPicPr>
        <p:blipFill>
          <a:blip r:embed="rId4"/>
          <a:stretch>
            <a:fillRect/>
          </a:stretch>
        </p:blipFill>
        <p:spPr>
          <a:xfrm>
            <a:off x="2029905" y="2721679"/>
            <a:ext cx="3480208" cy="697510"/>
          </a:xfrm>
          <a:prstGeom prst="rect">
            <a:avLst/>
          </a:prstGeom>
        </p:spPr>
      </p:pic>
      <p:pic>
        <p:nvPicPr>
          <p:cNvPr id="11" name="图片 10">
            <a:extLst>
              <a:ext uri="{FF2B5EF4-FFF2-40B4-BE49-F238E27FC236}">
                <a16:creationId xmlns:a16="http://schemas.microsoft.com/office/drawing/2014/main" id="{AB9B649B-F9D3-4C93-8794-049E5DEB0AFA}"/>
              </a:ext>
            </a:extLst>
          </p:cNvPr>
          <p:cNvPicPr>
            <a:picLocks noChangeAspect="1"/>
          </p:cNvPicPr>
          <p:nvPr/>
        </p:nvPicPr>
        <p:blipFill>
          <a:blip r:embed="rId5"/>
          <a:stretch>
            <a:fillRect/>
          </a:stretch>
        </p:blipFill>
        <p:spPr>
          <a:xfrm>
            <a:off x="3089271" y="5011180"/>
            <a:ext cx="3315636" cy="579864"/>
          </a:xfrm>
          <a:prstGeom prst="rect">
            <a:avLst/>
          </a:prstGeom>
        </p:spPr>
      </p:pic>
      <p:pic>
        <p:nvPicPr>
          <p:cNvPr id="6" name="图片 5">
            <a:extLst>
              <a:ext uri="{FF2B5EF4-FFF2-40B4-BE49-F238E27FC236}">
                <a16:creationId xmlns:a16="http://schemas.microsoft.com/office/drawing/2014/main" id="{4366BF3B-0562-4DBA-8561-A84E7B48AB73}"/>
              </a:ext>
            </a:extLst>
          </p:cNvPr>
          <p:cNvPicPr>
            <a:picLocks noChangeAspect="1"/>
          </p:cNvPicPr>
          <p:nvPr/>
        </p:nvPicPr>
        <p:blipFill>
          <a:blip r:embed="rId6"/>
          <a:stretch>
            <a:fillRect/>
          </a:stretch>
        </p:blipFill>
        <p:spPr>
          <a:xfrm>
            <a:off x="6096000" y="1556888"/>
            <a:ext cx="2777141" cy="2488987"/>
          </a:xfrm>
          <a:prstGeom prst="rect">
            <a:avLst/>
          </a:prstGeom>
        </p:spPr>
      </p:pic>
      <p:sp>
        <p:nvSpPr>
          <p:cNvPr id="14" name="文本框 13">
            <a:extLst>
              <a:ext uri="{FF2B5EF4-FFF2-40B4-BE49-F238E27FC236}">
                <a16:creationId xmlns:a16="http://schemas.microsoft.com/office/drawing/2014/main" id="{560CDC5F-C888-418E-AD55-2BA9EA62256B}"/>
              </a:ext>
            </a:extLst>
          </p:cNvPr>
          <p:cNvSpPr txBox="1"/>
          <p:nvPr/>
        </p:nvSpPr>
        <p:spPr>
          <a:xfrm>
            <a:off x="1254946" y="5840472"/>
            <a:ext cx="6567045" cy="646331"/>
          </a:xfrm>
          <a:prstGeom prst="rect">
            <a:avLst/>
          </a:prstGeom>
          <a:noFill/>
        </p:spPr>
        <p:txBody>
          <a:bodyPr wrap="square">
            <a:spAutoFit/>
          </a:bodyPr>
          <a:lstStyle/>
          <a:p>
            <a:r>
              <a:rPr lang="zh-CN" altLang="en-US" b="0" i="0" dirty="0">
                <a:effectLst/>
                <a:latin typeface="Optima-Regular"/>
              </a:rPr>
              <a:t>希望这两个指标都尽可能低：正样本要挨得足够近；语义向量要尽可能地均匀分布在超球面上。</a:t>
            </a:r>
            <a:endParaRPr lang="zh-CN" altLang="en-US" dirty="0"/>
          </a:p>
        </p:txBody>
      </p:sp>
    </p:spTree>
    <p:extLst>
      <p:ext uri="{BB962C8B-B14F-4D97-AF65-F5344CB8AC3E}">
        <p14:creationId xmlns:p14="http://schemas.microsoft.com/office/powerpoint/2010/main" val="377846617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417540"/>
            <a:ext cx="5963236" cy="369332"/>
          </a:xfrm>
          <a:prstGeom prst="rect">
            <a:avLst/>
          </a:prstGeom>
          <a:noFill/>
        </p:spPr>
        <p:txBody>
          <a:bodyPr wrap="none" rtlCol="0">
            <a:spAutoFit/>
          </a:bodyPr>
          <a:lstStyle>
            <a:defPPr>
              <a:defRPr lang="zh-CN"/>
            </a:defPPr>
            <a:lvl1pPr>
              <a:defRPr b="1">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defRPr>
            </a:lvl1pPr>
          </a:lstStyle>
          <a:p>
            <a:r>
              <a:rPr lang="en-US" altLang="zh-CN" sz="1800" b="0" i="0" u="none" strike="noStrike" baseline="0" dirty="0" err="1">
                <a:latin typeface="NimbusRomNo9L-Regu"/>
              </a:rPr>
              <a:t>SimCSE</a:t>
            </a:r>
            <a:r>
              <a:rPr lang="en-US" altLang="zh-CN" sz="1800" b="0" i="0" u="none" strike="noStrike" baseline="0" dirty="0">
                <a:latin typeface="NimbusRomNo9L-Regu"/>
              </a:rPr>
              <a:t>: Simple Contrastive Learning of Sentence Embeddings</a:t>
            </a: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a:extLst>
              <a:ext uri="{FF2B5EF4-FFF2-40B4-BE49-F238E27FC236}">
                <a16:creationId xmlns:a16="http://schemas.microsoft.com/office/drawing/2014/main" id="{3AE27E93-8D6C-40BC-8BA6-9C2E7CAE020D}"/>
              </a:ext>
            </a:extLst>
          </p:cNvPr>
          <p:cNvSpPr txBox="1"/>
          <p:nvPr/>
        </p:nvSpPr>
        <p:spPr>
          <a:xfrm>
            <a:off x="1035698" y="1273294"/>
            <a:ext cx="10048862" cy="1890261"/>
          </a:xfrm>
          <a:prstGeom prst="rect">
            <a:avLst/>
          </a:prstGeom>
          <a:noFill/>
        </p:spPr>
        <p:txBody>
          <a:bodyPr wrap="square">
            <a:spAutoFit/>
          </a:bodyPr>
          <a:lstStyle/>
          <a:p>
            <a:pPr marL="342900" indent="-342900">
              <a:lnSpc>
                <a:spcPct val="150000"/>
              </a:lnSpc>
              <a:buFont typeface="Wingdings" panose="05000000000000000000" pitchFamily="2" charset="2"/>
              <a:buChar char="n"/>
            </a:pPr>
            <a:r>
              <a:rPr lang="en-US" altLang="zh-CN" sz="2000" dirty="0">
                <a:solidFill>
                  <a:srgbClr val="121212"/>
                </a:solidFill>
                <a:latin typeface="Times New Roman" panose="02020603050405020304" pitchFamily="18" charset="0"/>
                <a:cs typeface="Times New Roman" panose="02020603050405020304" pitchFamily="18" charset="0"/>
              </a:rPr>
              <a:t>unsupervised </a:t>
            </a:r>
            <a:r>
              <a:rPr lang="en-US" altLang="zh-CN" sz="2000" dirty="0" err="1">
                <a:solidFill>
                  <a:srgbClr val="121212"/>
                </a:solidFill>
                <a:latin typeface="Times New Roman" panose="02020603050405020304" pitchFamily="18" charset="0"/>
                <a:cs typeface="Times New Roman" panose="02020603050405020304" pitchFamily="18" charset="0"/>
              </a:rPr>
              <a:t>SimCSE</a:t>
            </a:r>
            <a:r>
              <a:rPr lang="zh-CN" altLang="en-US" sz="2000" dirty="0">
                <a:solidFill>
                  <a:srgbClr val="121212"/>
                </a:solidFill>
                <a:latin typeface="Times New Roman" panose="02020603050405020304" pitchFamily="18" charset="0"/>
                <a:cs typeface="Times New Roman" panose="02020603050405020304" pitchFamily="18" charset="0"/>
              </a:rPr>
              <a:t>：</a:t>
            </a:r>
            <a:r>
              <a:rPr lang="zh-CN" altLang="en-US" sz="2000" b="0" i="0" dirty="0">
                <a:solidFill>
                  <a:srgbClr val="121212"/>
                </a:solidFill>
                <a:effectLst/>
                <a:latin typeface="-apple-system"/>
              </a:rPr>
              <a:t>只用</a:t>
            </a:r>
            <a:r>
              <a:rPr lang="en-US" altLang="zh-CN" sz="2000" b="0" i="0" dirty="0">
                <a:solidFill>
                  <a:srgbClr val="121212"/>
                </a:solidFill>
                <a:effectLst/>
                <a:latin typeface="-apple-system"/>
              </a:rPr>
              <a:t>dropout</a:t>
            </a:r>
            <a:r>
              <a:rPr lang="zh-CN" altLang="en-US" sz="2000" b="0" i="0" dirty="0">
                <a:solidFill>
                  <a:srgbClr val="121212"/>
                </a:solidFill>
                <a:effectLst/>
                <a:latin typeface="-apple-system"/>
              </a:rPr>
              <a:t>作为噪音来预测输入句子本身。</a:t>
            </a:r>
            <a:r>
              <a:rPr lang="en-US" altLang="zh-CN" sz="2000" b="0" i="0" dirty="0">
                <a:solidFill>
                  <a:srgbClr val="121212"/>
                </a:solidFill>
                <a:effectLst/>
                <a:latin typeface="-apple-system"/>
              </a:rPr>
              <a:t>Dropout</a:t>
            </a:r>
            <a:r>
              <a:rPr lang="zh-CN" altLang="en-US" sz="2000" b="0" i="0" dirty="0">
                <a:solidFill>
                  <a:srgbClr val="121212"/>
                </a:solidFill>
                <a:effectLst/>
                <a:latin typeface="-apple-system"/>
              </a:rPr>
              <a:t>充当最小的数据扩展，删除则会导致表示崩溃</a:t>
            </a:r>
            <a:endParaRPr lang="en-US" altLang="zh-CN" sz="2000" b="0" i="0" dirty="0">
              <a:solidFill>
                <a:srgbClr val="121212"/>
              </a:solidFill>
              <a:effectLst/>
              <a:latin typeface="-apple-system"/>
            </a:endParaRPr>
          </a:p>
          <a:p>
            <a:pPr marL="342900" indent="-342900">
              <a:lnSpc>
                <a:spcPct val="150000"/>
              </a:lnSpc>
              <a:buFont typeface="Wingdings" panose="05000000000000000000" pitchFamily="2" charset="2"/>
              <a:buChar char="n"/>
            </a:pPr>
            <a:r>
              <a:rPr lang="en-US" altLang="zh-CN" sz="2000" dirty="0">
                <a:solidFill>
                  <a:srgbClr val="121212"/>
                </a:solidFill>
                <a:latin typeface="Times New Roman" panose="02020603050405020304" pitchFamily="18" charset="0"/>
                <a:cs typeface="Times New Roman" panose="02020603050405020304" pitchFamily="18" charset="0"/>
              </a:rPr>
              <a:t>supervised </a:t>
            </a:r>
            <a:r>
              <a:rPr lang="en-US" altLang="zh-CN" sz="2000" dirty="0" err="1">
                <a:solidFill>
                  <a:srgbClr val="121212"/>
                </a:solidFill>
                <a:latin typeface="Times New Roman" panose="02020603050405020304" pitchFamily="18" charset="0"/>
                <a:cs typeface="Times New Roman" panose="02020603050405020304" pitchFamily="18" charset="0"/>
              </a:rPr>
              <a:t>SimCSE</a:t>
            </a:r>
            <a:r>
              <a:rPr lang="zh-CN" altLang="en-US" sz="2000" dirty="0">
                <a:solidFill>
                  <a:srgbClr val="121212"/>
                </a:solidFill>
                <a:latin typeface="Times New Roman" panose="02020603050405020304" pitchFamily="18" charset="0"/>
                <a:cs typeface="Times New Roman" panose="02020603050405020304" pitchFamily="18" charset="0"/>
              </a:rPr>
              <a:t>：</a:t>
            </a:r>
            <a:r>
              <a:rPr lang="en-US" altLang="zh-CN" sz="2000" dirty="0">
                <a:solidFill>
                  <a:srgbClr val="121212"/>
                </a:solidFill>
                <a:latin typeface="Times New Roman" panose="02020603050405020304" pitchFamily="18" charset="0"/>
                <a:cs typeface="Times New Roman" panose="02020603050405020304" pitchFamily="18" charset="0"/>
              </a:rPr>
              <a:t>NLI </a:t>
            </a:r>
            <a:r>
              <a:rPr lang="zh-CN" altLang="en-US" sz="2000" dirty="0">
                <a:solidFill>
                  <a:srgbClr val="121212"/>
                </a:solidFill>
                <a:latin typeface="Times New Roman" panose="02020603050405020304" pitchFamily="18" charset="0"/>
                <a:cs typeface="Times New Roman" panose="02020603050405020304" pitchFamily="18" charset="0"/>
              </a:rPr>
              <a:t>数据集（</a:t>
            </a:r>
            <a:r>
              <a:rPr lang="en-US" altLang="zh-CN" sz="2000" dirty="0">
                <a:solidFill>
                  <a:srgbClr val="121212"/>
                </a:solidFill>
                <a:latin typeface="Times New Roman" panose="02020603050405020304" pitchFamily="18" charset="0"/>
                <a:cs typeface="Times New Roman" panose="02020603050405020304" pitchFamily="18" charset="0"/>
              </a:rPr>
              <a:t>entailment pairs</a:t>
            </a:r>
            <a:r>
              <a:rPr lang="zh-CN" altLang="en-US" sz="2000" dirty="0">
                <a:solidFill>
                  <a:srgbClr val="121212"/>
                </a:solidFill>
                <a:latin typeface="Times New Roman" panose="02020603050405020304" pitchFamily="18" charset="0"/>
                <a:cs typeface="Times New Roman" panose="02020603050405020304" pitchFamily="18" charset="0"/>
              </a:rPr>
              <a:t>作为正例；</a:t>
            </a:r>
            <a:r>
              <a:rPr lang="en-US" altLang="zh-CN" sz="2000" dirty="0">
                <a:solidFill>
                  <a:srgbClr val="121212"/>
                </a:solidFill>
                <a:latin typeface="Times New Roman" panose="02020603050405020304" pitchFamily="18" charset="0"/>
                <a:cs typeface="Times New Roman" panose="02020603050405020304" pitchFamily="18" charset="0"/>
              </a:rPr>
              <a:t>contradiction pairs</a:t>
            </a:r>
            <a:r>
              <a:rPr lang="zh-CN" altLang="en-US" sz="2000" dirty="0">
                <a:solidFill>
                  <a:srgbClr val="121212"/>
                </a:solidFill>
                <a:latin typeface="Times New Roman" panose="02020603050405020304" pitchFamily="18" charset="0"/>
                <a:cs typeface="Times New Roman" panose="02020603050405020304" pitchFamily="18" charset="0"/>
              </a:rPr>
              <a:t>作为</a:t>
            </a:r>
            <a:r>
              <a:rPr lang="en-US" altLang="zh-CN" sz="2000" dirty="0">
                <a:solidFill>
                  <a:srgbClr val="121212"/>
                </a:solidFill>
                <a:latin typeface="Times New Roman" panose="02020603050405020304" pitchFamily="18" charset="0"/>
                <a:cs typeface="Times New Roman" panose="02020603050405020304" pitchFamily="18" charset="0"/>
              </a:rPr>
              <a:t>hard</a:t>
            </a:r>
            <a:r>
              <a:rPr lang="zh-CN" altLang="en-US" sz="2000" dirty="0">
                <a:solidFill>
                  <a:srgbClr val="121212"/>
                </a:solidFill>
                <a:latin typeface="Times New Roman" panose="02020603050405020304" pitchFamily="18" charset="0"/>
                <a:cs typeface="Times New Roman" panose="02020603050405020304" pitchFamily="18" charset="0"/>
              </a:rPr>
              <a:t>负例）</a:t>
            </a:r>
            <a:endParaRPr lang="en-US" altLang="zh-CN" sz="2000" dirty="0">
              <a:solidFill>
                <a:srgbClr val="121212"/>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AFB0014-9C85-446C-9F5F-3876FBC20CED}"/>
              </a:ext>
            </a:extLst>
          </p:cNvPr>
          <p:cNvPicPr>
            <a:picLocks noChangeAspect="1"/>
          </p:cNvPicPr>
          <p:nvPr/>
        </p:nvPicPr>
        <p:blipFill>
          <a:blip r:embed="rId3"/>
          <a:stretch>
            <a:fillRect/>
          </a:stretch>
        </p:blipFill>
        <p:spPr>
          <a:xfrm>
            <a:off x="1626156" y="3235871"/>
            <a:ext cx="8365337" cy="3555582"/>
          </a:xfrm>
          <a:prstGeom prst="rect">
            <a:avLst/>
          </a:prstGeom>
        </p:spPr>
      </p:pic>
    </p:spTree>
    <p:extLst>
      <p:ext uri="{BB962C8B-B14F-4D97-AF65-F5344CB8AC3E}">
        <p14:creationId xmlns:p14="http://schemas.microsoft.com/office/powerpoint/2010/main" val="378163047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417540"/>
            <a:ext cx="5963236" cy="369332"/>
          </a:xfrm>
          <a:prstGeom prst="rect">
            <a:avLst/>
          </a:prstGeom>
          <a:noFill/>
        </p:spPr>
        <p:txBody>
          <a:bodyPr wrap="none" rtlCol="0">
            <a:spAutoFit/>
          </a:bodyPr>
          <a:lstStyle>
            <a:defPPr>
              <a:defRPr lang="zh-CN"/>
            </a:defPPr>
            <a:lvl1pPr>
              <a:defRPr b="1">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defRPr>
            </a:lvl1pPr>
          </a:lstStyle>
          <a:p>
            <a:r>
              <a:rPr lang="en-US" altLang="zh-CN" sz="1800" b="0" i="0" u="none" strike="noStrike" baseline="0" dirty="0" err="1">
                <a:latin typeface="NimbusRomNo9L-Regu"/>
              </a:rPr>
              <a:t>SimCSE</a:t>
            </a:r>
            <a:r>
              <a:rPr lang="en-US" altLang="zh-CN" sz="1800" b="0" i="0" u="none" strike="noStrike" baseline="0" dirty="0">
                <a:latin typeface="NimbusRomNo9L-Regu"/>
              </a:rPr>
              <a:t>: Simple Contrastive Learning of Sentence Embeddings</a:t>
            </a: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a:extLst>
              <a:ext uri="{FF2B5EF4-FFF2-40B4-BE49-F238E27FC236}">
                <a16:creationId xmlns:a16="http://schemas.microsoft.com/office/drawing/2014/main" id="{3AE27E93-8D6C-40BC-8BA6-9C2E7CAE020D}"/>
              </a:ext>
            </a:extLst>
          </p:cNvPr>
          <p:cNvSpPr txBox="1"/>
          <p:nvPr/>
        </p:nvSpPr>
        <p:spPr>
          <a:xfrm>
            <a:off x="1035698" y="1273294"/>
            <a:ext cx="10048862" cy="590033"/>
          </a:xfrm>
          <a:prstGeom prst="rect">
            <a:avLst/>
          </a:prstGeom>
          <a:noFill/>
        </p:spPr>
        <p:txBody>
          <a:bodyPr wrap="square">
            <a:spAutoFit/>
          </a:bodyPr>
          <a:lstStyle/>
          <a:p>
            <a:pPr marL="342900" indent="-342900">
              <a:lnSpc>
                <a:spcPct val="150000"/>
              </a:lnSpc>
              <a:buFont typeface="Wingdings" panose="05000000000000000000" pitchFamily="2" charset="2"/>
              <a:buChar char="n"/>
            </a:pPr>
            <a:r>
              <a:rPr lang="en-US" altLang="zh-CN" sz="2400" dirty="0">
                <a:solidFill>
                  <a:srgbClr val="121212"/>
                </a:solidFill>
                <a:latin typeface="+mn-ea"/>
                <a:cs typeface="Times New Roman" panose="02020603050405020304" pitchFamily="18" charset="0"/>
              </a:rPr>
              <a:t>Unsupervised </a:t>
            </a:r>
            <a:r>
              <a:rPr lang="en-US" altLang="zh-CN" sz="2400" dirty="0" err="1">
                <a:solidFill>
                  <a:srgbClr val="121212"/>
                </a:solidFill>
                <a:latin typeface="+mn-ea"/>
                <a:cs typeface="Times New Roman" panose="02020603050405020304" pitchFamily="18" charset="0"/>
              </a:rPr>
              <a:t>SimCSE</a:t>
            </a:r>
            <a:endParaRPr lang="en-US" altLang="zh-CN" sz="2400" dirty="0">
              <a:solidFill>
                <a:srgbClr val="121212"/>
              </a:solidFill>
              <a:latin typeface="+mn-ea"/>
              <a:cs typeface="Times New Roman" panose="02020603050405020304" pitchFamily="18" charset="0"/>
            </a:endParaRPr>
          </a:p>
        </p:txBody>
      </p:sp>
      <p:grpSp>
        <p:nvGrpSpPr>
          <p:cNvPr id="25" name="组合 24">
            <a:extLst>
              <a:ext uri="{FF2B5EF4-FFF2-40B4-BE49-F238E27FC236}">
                <a16:creationId xmlns:a16="http://schemas.microsoft.com/office/drawing/2014/main" id="{CF77DC67-AB06-4B0A-8FB3-C75672FB31BD}"/>
              </a:ext>
            </a:extLst>
          </p:cNvPr>
          <p:cNvGrpSpPr/>
          <p:nvPr/>
        </p:nvGrpSpPr>
        <p:grpSpPr>
          <a:xfrm>
            <a:off x="1620785" y="2122616"/>
            <a:ext cx="4623902" cy="2627804"/>
            <a:chOff x="1620785" y="2122616"/>
            <a:chExt cx="4623902" cy="2627804"/>
          </a:xfrm>
        </p:grpSpPr>
        <p:pic>
          <p:nvPicPr>
            <p:cNvPr id="6" name="图片 5">
              <a:extLst>
                <a:ext uri="{FF2B5EF4-FFF2-40B4-BE49-F238E27FC236}">
                  <a16:creationId xmlns:a16="http://schemas.microsoft.com/office/drawing/2014/main" id="{1260B954-91DB-4217-85B0-EBBC997CFD75}"/>
                </a:ext>
              </a:extLst>
            </p:cNvPr>
            <p:cNvPicPr>
              <a:picLocks noChangeAspect="1"/>
            </p:cNvPicPr>
            <p:nvPr/>
          </p:nvPicPr>
          <p:blipFill>
            <a:blip r:embed="rId3"/>
            <a:stretch>
              <a:fillRect/>
            </a:stretch>
          </p:blipFill>
          <p:spPr>
            <a:xfrm>
              <a:off x="1620785" y="2122616"/>
              <a:ext cx="999384" cy="454265"/>
            </a:xfrm>
            <a:prstGeom prst="rect">
              <a:avLst/>
            </a:prstGeom>
          </p:spPr>
        </p:pic>
        <p:pic>
          <p:nvPicPr>
            <p:cNvPr id="12" name="图片 11">
              <a:extLst>
                <a:ext uri="{FF2B5EF4-FFF2-40B4-BE49-F238E27FC236}">
                  <a16:creationId xmlns:a16="http://schemas.microsoft.com/office/drawing/2014/main" id="{DD021F72-5462-45BC-8E51-11D72B4EC576}"/>
                </a:ext>
              </a:extLst>
            </p:cNvPr>
            <p:cNvPicPr>
              <a:picLocks noChangeAspect="1"/>
            </p:cNvPicPr>
            <p:nvPr/>
          </p:nvPicPr>
          <p:blipFill>
            <a:blip r:embed="rId4"/>
            <a:stretch>
              <a:fillRect/>
            </a:stretch>
          </p:blipFill>
          <p:spPr>
            <a:xfrm>
              <a:off x="3049766" y="2181470"/>
              <a:ext cx="1063843" cy="395411"/>
            </a:xfrm>
            <a:prstGeom prst="rect">
              <a:avLst/>
            </a:prstGeom>
          </p:spPr>
        </p:pic>
        <p:sp>
          <p:nvSpPr>
            <p:cNvPr id="16" name="文本框 15">
              <a:extLst>
                <a:ext uri="{FF2B5EF4-FFF2-40B4-BE49-F238E27FC236}">
                  <a16:creationId xmlns:a16="http://schemas.microsoft.com/office/drawing/2014/main" id="{7B9BDB79-0D63-4CF1-8C14-DE26AF675219}"/>
                </a:ext>
              </a:extLst>
            </p:cNvPr>
            <p:cNvSpPr txBox="1"/>
            <p:nvPr/>
          </p:nvSpPr>
          <p:spPr>
            <a:xfrm>
              <a:off x="4440978" y="2975233"/>
              <a:ext cx="1803709" cy="369332"/>
            </a:xfrm>
            <a:prstGeom prst="rect">
              <a:avLst/>
            </a:prstGeom>
            <a:noFill/>
          </p:spPr>
          <p:txBody>
            <a:bodyPr wrap="square">
              <a:spAutoFit/>
            </a:bodyPr>
            <a:lstStyle/>
            <a:p>
              <a:r>
                <a:rPr lang="en-US" altLang="zh-CN" dirty="0"/>
                <a:t>Z: dropout mask</a:t>
              </a:r>
              <a:endParaRPr lang="zh-CN" altLang="en-US" dirty="0"/>
            </a:p>
          </p:txBody>
        </p:sp>
        <p:pic>
          <p:nvPicPr>
            <p:cNvPr id="18" name="图片 17">
              <a:extLst>
                <a:ext uri="{FF2B5EF4-FFF2-40B4-BE49-F238E27FC236}">
                  <a16:creationId xmlns:a16="http://schemas.microsoft.com/office/drawing/2014/main" id="{DB37E7BC-D468-4770-850C-E354FF3835F7}"/>
                </a:ext>
              </a:extLst>
            </p:cNvPr>
            <p:cNvPicPr>
              <a:picLocks noChangeAspect="1"/>
            </p:cNvPicPr>
            <p:nvPr/>
          </p:nvPicPr>
          <p:blipFill>
            <a:blip r:embed="rId5"/>
            <a:stretch>
              <a:fillRect/>
            </a:stretch>
          </p:blipFill>
          <p:spPr>
            <a:xfrm>
              <a:off x="1704844" y="2895024"/>
              <a:ext cx="2087870" cy="449542"/>
            </a:xfrm>
            <a:prstGeom prst="rect">
              <a:avLst/>
            </a:prstGeom>
          </p:spPr>
        </p:pic>
        <p:pic>
          <p:nvPicPr>
            <p:cNvPr id="20" name="图片 19">
              <a:extLst>
                <a:ext uri="{FF2B5EF4-FFF2-40B4-BE49-F238E27FC236}">
                  <a16:creationId xmlns:a16="http://schemas.microsoft.com/office/drawing/2014/main" id="{6C273C7E-1C21-463E-ADB8-C5E89D0D305F}"/>
                </a:ext>
              </a:extLst>
            </p:cNvPr>
            <p:cNvPicPr>
              <a:picLocks noChangeAspect="1"/>
            </p:cNvPicPr>
            <p:nvPr/>
          </p:nvPicPr>
          <p:blipFill>
            <a:blip r:embed="rId6"/>
            <a:stretch>
              <a:fillRect/>
            </a:stretch>
          </p:blipFill>
          <p:spPr>
            <a:xfrm>
              <a:off x="1704843" y="3662708"/>
              <a:ext cx="3409245" cy="1087712"/>
            </a:xfrm>
            <a:prstGeom prst="rect">
              <a:avLst/>
            </a:prstGeom>
          </p:spPr>
        </p:pic>
      </p:grpSp>
      <p:sp>
        <p:nvSpPr>
          <p:cNvPr id="22" name="文本框 21">
            <a:extLst>
              <a:ext uri="{FF2B5EF4-FFF2-40B4-BE49-F238E27FC236}">
                <a16:creationId xmlns:a16="http://schemas.microsoft.com/office/drawing/2014/main" id="{EB6BEFC6-092A-4626-8865-F87681E03479}"/>
              </a:ext>
            </a:extLst>
          </p:cNvPr>
          <p:cNvSpPr txBox="1"/>
          <p:nvPr/>
        </p:nvSpPr>
        <p:spPr>
          <a:xfrm>
            <a:off x="1704843" y="5143946"/>
            <a:ext cx="6094140" cy="369332"/>
          </a:xfrm>
          <a:prstGeom prst="rect">
            <a:avLst/>
          </a:prstGeom>
          <a:noFill/>
        </p:spPr>
        <p:txBody>
          <a:bodyPr wrap="square">
            <a:spAutoFit/>
          </a:bodyPr>
          <a:lstStyle/>
          <a:p>
            <a:r>
              <a:rPr lang="en-US" altLang="zh-CN" sz="1800" dirty="0">
                <a:solidFill>
                  <a:srgbClr val="27BBCB"/>
                </a:solidFill>
                <a:latin typeface="+mn-ea"/>
                <a:cs typeface="Times New Roman" panose="02020603050405020304" pitchFamily="18" charset="0"/>
              </a:rPr>
              <a:t>Dropout</a:t>
            </a:r>
            <a:r>
              <a:rPr lang="zh-CN" altLang="en-US" dirty="0">
                <a:solidFill>
                  <a:srgbClr val="27BBCB"/>
                </a:solidFill>
                <a:latin typeface="+mn-ea"/>
                <a:cs typeface="Times New Roman" panose="02020603050405020304" pitchFamily="18" charset="0"/>
              </a:rPr>
              <a:t> </a:t>
            </a:r>
            <a:r>
              <a:rPr lang="en-US" altLang="zh-CN" dirty="0">
                <a:solidFill>
                  <a:srgbClr val="27BBCB"/>
                </a:solidFill>
                <a:latin typeface="+mn-ea"/>
                <a:cs typeface="Times New Roman" panose="02020603050405020304" pitchFamily="18" charset="0"/>
              </a:rPr>
              <a:t>noise </a:t>
            </a:r>
            <a:r>
              <a:rPr lang="zh-CN" altLang="en-US" dirty="0">
                <a:solidFill>
                  <a:srgbClr val="27BBCB"/>
                </a:solidFill>
                <a:latin typeface="+mn-ea"/>
                <a:cs typeface="Times New Roman" panose="02020603050405020304" pitchFamily="18" charset="0"/>
              </a:rPr>
              <a:t>作为数据增强</a:t>
            </a:r>
            <a:endParaRPr lang="zh-CN" altLang="en-US" dirty="0">
              <a:solidFill>
                <a:srgbClr val="27BBCB"/>
              </a:solidFill>
            </a:endParaRPr>
          </a:p>
        </p:txBody>
      </p:sp>
      <p:pic>
        <p:nvPicPr>
          <p:cNvPr id="24" name="图片 23">
            <a:extLst>
              <a:ext uri="{FF2B5EF4-FFF2-40B4-BE49-F238E27FC236}">
                <a16:creationId xmlns:a16="http://schemas.microsoft.com/office/drawing/2014/main" id="{DD7FCAFB-11B1-46EF-9147-48A3DA29AA1B}"/>
              </a:ext>
            </a:extLst>
          </p:cNvPr>
          <p:cNvPicPr>
            <a:picLocks noChangeAspect="1"/>
          </p:cNvPicPr>
          <p:nvPr/>
        </p:nvPicPr>
        <p:blipFill>
          <a:blip r:embed="rId7"/>
          <a:stretch>
            <a:fillRect/>
          </a:stretch>
        </p:blipFill>
        <p:spPr>
          <a:xfrm>
            <a:off x="6727813" y="1671303"/>
            <a:ext cx="3843401" cy="4150178"/>
          </a:xfrm>
          <a:prstGeom prst="rect">
            <a:avLst/>
          </a:prstGeom>
        </p:spPr>
      </p:pic>
    </p:spTree>
    <p:extLst>
      <p:ext uri="{BB962C8B-B14F-4D97-AF65-F5344CB8AC3E}">
        <p14:creationId xmlns:p14="http://schemas.microsoft.com/office/powerpoint/2010/main" val="139824181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417540"/>
            <a:ext cx="5963236" cy="369332"/>
          </a:xfrm>
          <a:prstGeom prst="rect">
            <a:avLst/>
          </a:prstGeom>
          <a:noFill/>
        </p:spPr>
        <p:txBody>
          <a:bodyPr wrap="none" rtlCol="0">
            <a:spAutoFit/>
          </a:bodyPr>
          <a:lstStyle>
            <a:defPPr>
              <a:defRPr lang="zh-CN"/>
            </a:defPPr>
            <a:lvl1pPr>
              <a:defRPr b="1">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defRPr>
            </a:lvl1pPr>
          </a:lstStyle>
          <a:p>
            <a:r>
              <a:rPr lang="en-US" altLang="zh-CN" sz="1800" b="0" i="0" u="none" strike="noStrike" baseline="0" dirty="0" err="1">
                <a:latin typeface="NimbusRomNo9L-Regu"/>
              </a:rPr>
              <a:t>SimCSE</a:t>
            </a:r>
            <a:r>
              <a:rPr lang="en-US" altLang="zh-CN" sz="1800" b="0" i="0" u="none" strike="noStrike" baseline="0" dirty="0">
                <a:latin typeface="NimbusRomNo9L-Regu"/>
              </a:rPr>
              <a:t>: Simple Contrastive Learning of Sentence Embeddings</a:t>
            </a: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a:extLst>
              <a:ext uri="{FF2B5EF4-FFF2-40B4-BE49-F238E27FC236}">
                <a16:creationId xmlns:a16="http://schemas.microsoft.com/office/drawing/2014/main" id="{3AE27E93-8D6C-40BC-8BA6-9C2E7CAE020D}"/>
              </a:ext>
            </a:extLst>
          </p:cNvPr>
          <p:cNvSpPr txBox="1"/>
          <p:nvPr/>
        </p:nvSpPr>
        <p:spPr>
          <a:xfrm>
            <a:off x="1035698" y="1273294"/>
            <a:ext cx="10048862" cy="590033"/>
          </a:xfrm>
          <a:prstGeom prst="rect">
            <a:avLst/>
          </a:prstGeom>
          <a:noFill/>
        </p:spPr>
        <p:txBody>
          <a:bodyPr wrap="square">
            <a:spAutoFit/>
          </a:bodyPr>
          <a:lstStyle/>
          <a:p>
            <a:pPr marL="342900" indent="-342900">
              <a:lnSpc>
                <a:spcPct val="150000"/>
              </a:lnSpc>
              <a:buFont typeface="Wingdings" panose="05000000000000000000" pitchFamily="2" charset="2"/>
              <a:buChar char="n"/>
            </a:pPr>
            <a:r>
              <a:rPr lang="en-US" altLang="zh-CN" sz="2400" dirty="0">
                <a:solidFill>
                  <a:srgbClr val="121212"/>
                </a:solidFill>
                <a:latin typeface="+mn-ea"/>
                <a:cs typeface="Times New Roman" panose="02020603050405020304" pitchFamily="18" charset="0"/>
              </a:rPr>
              <a:t>Unsupervised </a:t>
            </a:r>
            <a:r>
              <a:rPr lang="en-US" altLang="zh-CN" sz="2400" dirty="0" err="1">
                <a:solidFill>
                  <a:srgbClr val="121212"/>
                </a:solidFill>
                <a:latin typeface="+mn-ea"/>
                <a:cs typeface="Times New Roman" panose="02020603050405020304" pitchFamily="18" charset="0"/>
              </a:rPr>
              <a:t>SimCSE</a:t>
            </a:r>
            <a:endParaRPr lang="en-US" altLang="zh-CN" sz="2400" dirty="0">
              <a:solidFill>
                <a:srgbClr val="121212"/>
              </a:solidFill>
              <a:latin typeface="+mn-ea"/>
              <a:cs typeface="Times New Roman" panose="02020603050405020304" pitchFamily="18" charset="0"/>
            </a:endParaRPr>
          </a:p>
        </p:txBody>
      </p:sp>
      <p:pic>
        <p:nvPicPr>
          <p:cNvPr id="3" name="图片 2">
            <a:extLst>
              <a:ext uri="{FF2B5EF4-FFF2-40B4-BE49-F238E27FC236}">
                <a16:creationId xmlns:a16="http://schemas.microsoft.com/office/drawing/2014/main" id="{D7167900-B7BD-405D-99BF-8F0076F69E62}"/>
              </a:ext>
            </a:extLst>
          </p:cNvPr>
          <p:cNvPicPr>
            <a:picLocks noChangeAspect="1"/>
          </p:cNvPicPr>
          <p:nvPr/>
        </p:nvPicPr>
        <p:blipFill>
          <a:blip r:embed="rId3"/>
          <a:stretch>
            <a:fillRect/>
          </a:stretch>
        </p:blipFill>
        <p:spPr>
          <a:xfrm>
            <a:off x="1302796" y="2050476"/>
            <a:ext cx="3199667" cy="2644925"/>
          </a:xfrm>
          <a:prstGeom prst="rect">
            <a:avLst/>
          </a:prstGeom>
        </p:spPr>
      </p:pic>
      <p:pic>
        <p:nvPicPr>
          <p:cNvPr id="13" name="图片 12">
            <a:extLst>
              <a:ext uri="{FF2B5EF4-FFF2-40B4-BE49-F238E27FC236}">
                <a16:creationId xmlns:a16="http://schemas.microsoft.com/office/drawing/2014/main" id="{D842D847-4824-466B-8E70-89A0023C5B13}"/>
              </a:ext>
            </a:extLst>
          </p:cNvPr>
          <p:cNvPicPr>
            <a:picLocks noChangeAspect="1"/>
          </p:cNvPicPr>
          <p:nvPr/>
        </p:nvPicPr>
        <p:blipFill>
          <a:blip r:embed="rId4"/>
          <a:stretch>
            <a:fillRect/>
          </a:stretch>
        </p:blipFill>
        <p:spPr>
          <a:xfrm>
            <a:off x="3494272" y="4726800"/>
            <a:ext cx="3652164" cy="2116207"/>
          </a:xfrm>
          <a:prstGeom prst="rect">
            <a:avLst/>
          </a:prstGeom>
        </p:spPr>
      </p:pic>
      <p:pic>
        <p:nvPicPr>
          <p:cNvPr id="19" name="图片 18">
            <a:extLst>
              <a:ext uri="{FF2B5EF4-FFF2-40B4-BE49-F238E27FC236}">
                <a16:creationId xmlns:a16="http://schemas.microsoft.com/office/drawing/2014/main" id="{7FA11AE4-DEC6-48A9-B094-16BCB672A805}"/>
              </a:ext>
            </a:extLst>
          </p:cNvPr>
          <p:cNvPicPr/>
          <p:nvPr/>
        </p:nvPicPr>
        <p:blipFill>
          <a:blip r:embed="rId5"/>
          <a:stretch>
            <a:fillRect/>
          </a:stretch>
        </p:blipFill>
        <p:spPr>
          <a:xfrm>
            <a:off x="7146436" y="1590028"/>
            <a:ext cx="4328168" cy="4209868"/>
          </a:xfrm>
          <a:prstGeom prst="rect">
            <a:avLst/>
          </a:prstGeom>
        </p:spPr>
      </p:pic>
    </p:spTree>
    <p:extLst>
      <p:ext uri="{BB962C8B-B14F-4D97-AF65-F5344CB8AC3E}">
        <p14:creationId xmlns:p14="http://schemas.microsoft.com/office/powerpoint/2010/main" val="70845501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417540"/>
            <a:ext cx="5963236" cy="369332"/>
          </a:xfrm>
          <a:prstGeom prst="rect">
            <a:avLst/>
          </a:prstGeom>
          <a:noFill/>
        </p:spPr>
        <p:txBody>
          <a:bodyPr wrap="none" rtlCol="0">
            <a:spAutoFit/>
          </a:bodyPr>
          <a:lstStyle>
            <a:defPPr>
              <a:defRPr lang="zh-CN"/>
            </a:defPPr>
            <a:lvl1pPr>
              <a:defRPr b="1">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defRPr>
            </a:lvl1pPr>
          </a:lstStyle>
          <a:p>
            <a:r>
              <a:rPr lang="en-US" altLang="zh-CN" sz="1800" b="0" i="0" u="none" strike="noStrike" baseline="0" dirty="0" err="1">
                <a:latin typeface="NimbusRomNo9L-Regu"/>
              </a:rPr>
              <a:t>SimCSE</a:t>
            </a:r>
            <a:r>
              <a:rPr lang="en-US" altLang="zh-CN" sz="1800" b="0" i="0" u="none" strike="noStrike" baseline="0" dirty="0">
                <a:latin typeface="NimbusRomNo9L-Regu"/>
              </a:rPr>
              <a:t>: Simple Contrastive Learning of Sentence Embeddings</a:t>
            </a: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a:extLst>
              <a:ext uri="{FF2B5EF4-FFF2-40B4-BE49-F238E27FC236}">
                <a16:creationId xmlns:a16="http://schemas.microsoft.com/office/drawing/2014/main" id="{3AE27E93-8D6C-40BC-8BA6-9C2E7CAE020D}"/>
              </a:ext>
            </a:extLst>
          </p:cNvPr>
          <p:cNvSpPr txBox="1"/>
          <p:nvPr/>
        </p:nvSpPr>
        <p:spPr>
          <a:xfrm>
            <a:off x="1035698" y="1273294"/>
            <a:ext cx="10048862" cy="590033"/>
          </a:xfrm>
          <a:prstGeom prst="rect">
            <a:avLst/>
          </a:prstGeom>
          <a:noFill/>
        </p:spPr>
        <p:txBody>
          <a:bodyPr wrap="square">
            <a:spAutoFit/>
          </a:bodyPr>
          <a:lstStyle/>
          <a:p>
            <a:pPr marL="342900" indent="-342900">
              <a:lnSpc>
                <a:spcPct val="150000"/>
              </a:lnSpc>
              <a:buFont typeface="Wingdings" panose="05000000000000000000" pitchFamily="2" charset="2"/>
              <a:buChar char="n"/>
            </a:pPr>
            <a:r>
              <a:rPr lang="en-US" altLang="zh-CN" sz="2400" dirty="0">
                <a:solidFill>
                  <a:srgbClr val="121212"/>
                </a:solidFill>
                <a:latin typeface="+mn-ea"/>
                <a:cs typeface="Times New Roman" panose="02020603050405020304" pitchFamily="18" charset="0"/>
              </a:rPr>
              <a:t>Supervised </a:t>
            </a:r>
            <a:r>
              <a:rPr lang="en-US" altLang="zh-CN" sz="2400" dirty="0" err="1">
                <a:solidFill>
                  <a:srgbClr val="121212"/>
                </a:solidFill>
                <a:latin typeface="+mn-ea"/>
                <a:cs typeface="Times New Roman" panose="02020603050405020304" pitchFamily="18" charset="0"/>
              </a:rPr>
              <a:t>SimCSE</a:t>
            </a:r>
            <a:endParaRPr lang="en-US" altLang="zh-CN" sz="2400" dirty="0">
              <a:solidFill>
                <a:srgbClr val="121212"/>
              </a:solidFill>
              <a:latin typeface="+mn-ea"/>
              <a:cs typeface="Times New Roman" panose="02020603050405020304" pitchFamily="18" charset="0"/>
            </a:endParaRPr>
          </a:p>
        </p:txBody>
      </p:sp>
      <p:sp>
        <p:nvSpPr>
          <p:cNvPr id="11" name="文本框 10">
            <a:extLst>
              <a:ext uri="{FF2B5EF4-FFF2-40B4-BE49-F238E27FC236}">
                <a16:creationId xmlns:a16="http://schemas.microsoft.com/office/drawing/2014/main" id="{BE06F8C3-BB9F-454E-9E4B-E885C74572F0}"/>
              </a:ext>
            </a:extLst>
          </p:cNvPr>
          <p:cNvSpPr txBox="1"/>
          <p:nvPr/>
        </p:nvSpPr>
        <p:spPr>
          <a:xfrm>
            <a:off x="1753528" y="2052936"/>
            <a:ext cx="5238287" cy="2543132"/>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sz="1800" dirty="0">
                <a:solidFill>
                  <a:srgbClr val="000000"/>
                </a:solidFill>
                <a:latin typeface="+mn-ea"/>
              </a:rPr>
              <a:t>为增强对齐来学习到更好的训练信号；</a:t>
            </a:r>
          </a:p>
          <a:p>
            <a:pPr marL="285750" indent="-285750">
              <a:lnSpc>
                <a:spcPct val="150000"/>
              </a:lnSpc>
              <a:buFont typeface="Wingdings" panose="05000000000000000000" pitchFamily="2" charset="2"/>
              <a:buChar char="l"/>
            </a:pPr>
            <a:r>
              <a:rPr lang="zh-CN" altLang="en-US" sz="1800" dirty="0">
                <a:solidFill>
                  <a:srgbClr val="000000"/>
                </a:solidFill>
                <a:latin typeface="+mn-ea"/>
              </a:rPr>
              <a:t>数据集：</a:t>
            </a:r>
            <a:r>
              <a:rPr lang="en-US" altLang="zh-CN" sz="1800" dirty="0">
                <a:solidFill>
                  <a:srgbClr val="000000"/>
                </a:solidFill>
                <a:latin typeface="+mn-ea"/>
              </a:rPr>
              <a:t>NLI</a:t>
            </a:r>
            <a:r>
              <a:rPr lang="zh-CN" altLang="en-US" sz="1800" dirty="0">
                <a:solidFill>
                  <a:srgbClr val="000000"/>
                </a:solidFill>
                <a:latin typeface="+mn-ea"/>
              </a:rPr>
              <a:t>（通过预测句子间的关系：蕴涵，矛盾，中立；更有效地学习句子表示）</a:t>
            </a:r>
            <a:endParaRPr lang="en-US" altLang="zh-CN" sz="1800" dirty="0">
              <a:solidFill>
                <a:srgbClr val="000000"/>
              </a:solidFill>
              <a:latin typeface="+mn-ea"/>
            </a:endParaRPr>
          </a:p>
          <a:p>
            <a:pPr marL="285750" indent="-285750">
              <a:lnSpc>
                <a:spcPct val="150000"/>
              </a:lnSpc>
              <a:buFont typeface="Wingdings" panose="05000000000000000000" pitchFamily="2" charset="2"/>
              <a:buChar char="l"/>
            </a:pPr>
            <a:endParaRPr lang="en-US" altLang="zh-CN" dirty="0">
              <a:solidFill>
                <a:srgbClr val="000000"/>
              </a:solidFill>
              <a:latin typeface="+mn-ea"/>
            </a:endParaRPr>
          </a:p>
          <a:p>
            <a:pPr marL="285750" indent="-285750">
              <a:lnSpc>
                <a:spcPct val="150000"/>
              </a:lnSpc>
              <a:buFont typeface="Wingdings" panose="05000000000000000000" pitchFamily="2" charset="2"/>
              <a:buChar char="Ø"/>
            </a:pPr>
            <a:r>
              <a:rPr lang="zh-CN" altLang="en-US" sz="1800" dirty="0">
                <a:solidFill>
                  <a:prstClr val="black"/>
                </a:solidFill>
                <a:latin typeface="+mn-ea"/>
              </a:rPr>
              <a:t>利用有监督数据</a:t>
            </a:r>
            <a:endParaRPr lang="en-US" altLang="zh-CN" sz="1800" dirty="0">
              <a:solidFill>
                <a:prstClr val="black"/>
              </a:solidFill>
              <a:latin typeface="+mn-ea"/>
            </a:endParaRPr>
          </a:p>
          <a:p>
            <a:pPr marL="285750" indent="-285750">
              <a:lnSpc>
                <a:spcPct val="150000"/>
              </a:lnSpc>
              <a:buFont typeface="Wingdings" panose="05000000000000000000" pitchFamily="2" charset="2"/>
              <a:buChar char="Ø"/>
            </a:pPr>
            <a:r>
              <a:rPr lang="en-US" altLang="zh-CN" sz="1800" dirty="0">
                <a:solidFill>
                  <a:prstClr val="black"/>
                </a:solidFill>
                <a:latin typeface="+mn-ea"/>
              </a:rPr>
              <a:t>Contradiction </a:t>
            </a:r>
            <a:r>
              <a:rPr lang="zh-CN" altLang="en-US" sz="1800" dirty="0">
                <a:solidFill>
                  <a:prstClr val="black"/>
                </a:solidFill>
                <a:latin typeface="+mn-ea"/>
              </a:rPr>
              <a:t>作为</a:t>
            </a:r>
            <a:r>
              <a:rPr lang="en-US" altLang="zh-CN" sz="1800" dirty="0">
                <a:solidFill>
                  <a:prstClr val="black"/>
                </a:solidFill>
                <a:latin typeface="+mn-ea"/>
              </a:rPr>
              <a:t> hard negatives</a:t>
            </a:r>
            <a:endParaRPr lang="zh-CN" altLang="en-US" sz="1800" dirty="0">
              <a:solidFill>
                <a:prstClr val="black"/>
              </a:solidFill>
              <a:latin typeface="+mn-ea"/>
            </a:endParaRPr>
          </a:p>
        </p:txBody>
      </p:sp>
      <p:pic>
        <p:nvPicPr>
          <p:cNvPr id="6" name="图片 5">
            <a:extLst>
              <a:ext uri="{FF2B5EF4-FFF2-40B4-BE49-F238E27FC236}">
                <a16:creationId xmlns:a16="http://schemas.microsoft.com/office/drawing/2014/main" id="{23F1CD1F-9C0D-4746-B498-98E6933218F5}"/>
              </a:ext>
            </a:extLst>
          </p:cNvPr>
          <p:cNvPicPr>
            <a:picLocks noChangeAspect="1"/>
          </p:cNvPicPr>
          <p:nvPr/>
        </p:nvPicPr>
        <p:blipFill>
          <a:blip r:embed="rId3"/>
          <a:stretch>
            <a:fillRect/>
          </a:stretch>
        </p:blipFill>
        <p:spPr>
          <a:xfrm>
            <a:off x="6971552" y="1568310"/>
            <a:ext cx="4101818" cy="5031563"/>
          </a:xfrm>
          <a:prstGeom prst="rect">
            <a:avLst/>
          </a:prstGeom>
        </p:spPr>
      </p:pic>
      <p:pic>
        <p:nvPicPr>
          <p:cNvPr id="13" name="图片 12">
            <a:extLst>
              <a:ext uri="{FF2B5EF4-FFF2-40B4-BE49-F238E27FC236}">
                <a16:creationId xmlns:a16="http://schemas.microsoft.com/office/drawing/2014/main" id="{576EAE9B-8C69-4425-ACD5-C81B58DDF6EF}"/>
              </a:ext>
            </a:extLst>
          </p:cNvPr>
          <p:cNvPicPr>
            <a:picLocks noChangeAspect="1"/>
          </p:cNvPicPr>
          <p:nvPr/>
        </p:nvPicPr>
        <p:blipFill>
          <a:blip r:embed="rId4"/>
          <a:stretch>
            <a:fillRect/>
          </a:stretch>
        </p:blipFill>
        <p:spPr>
          <a:xfrm>
            <a:off x="1994182" y="4785676"/>
            <a:ext cx="1483324" cy="388489"/>
          </a:xfrm>
          <a:prstGeom prst="rect">
            <a:avLst/>
          </a:prstGeom>
        </p:spPr>
      </p:pic>
      <p:pic>
        <p:nvPicPr>
          <p:cNvPr id="15" name="图片 14">
            <a:extLst>
              <a:ext uri="{FF2B5EF4-FFF2-40B4-BE49-F238E27FC236}">
                <a16:creationId xmlns:a16="http://schemas.microsoft.com/office/drawing/2014/main" id="{B9E5D142-EAB2-4833-A4D7-4C296E97B9F8}"/>
              </a:ext>
            </a:extLst>
          </p:cNvPr>
          <p:cNvPicPr>
            <a:picLocks noChangeAspect="1"/>
          </p:cNvPicPr>
          <p:nvPr/>
        </p:nvPicPr>
        <p:blipFill>
          <a:blip r:embed="rId5"/>
          <a:stretch>
            <a:fillRect/>
          </a:stretch>
        </p:blipFill>
        <p:spPr>
          <a:xfrm>
            <a:off x="1916123" y="5236486"/>
            <a:ext cx="4101818" cy="870736"/>
          </a:xfrm>
          <a:prstGeom prst="rect">
            <a:avLst/>
          </a:prstGeom>
        </p:spPr>
      </p:pic>
      <p:sp>
        <p:nvSpPr>
          <p:cNvPr id="16" name="矩形 15">
            <a:extLst>
              <a:ext uri="{FF2B5EF4-FFF2-40B4-BE49-F238E27FC236}">
                <a16:creationId xmlns:a16="http://schemas.microsoft.com/office/drawing/2014/main" id="{0DCFF9AE-CC1E-499E-8E6B-29079676099D}"/>
              </a:ext>
            </a:extLst>
          </p:cNvPr>
          <p:cNvSpPr/>
          <p:nvPr/>
        </p:nvSpPr>
        <p:spPr>
          <a:xfrm>
            <a:off x="7472444" y="4068352"/>
            <a:ext cx="3154668" cy="2583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794138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417540"/>
            <a:ext cx="5963236" cy="369332"/>
          </a:xfrm>
          <a:prstGeom prst="rect">
            <a:avLst/>
          </a:prstGeom>
          <a:noFill/>
        </p:spPr>
        <p:txBody>
          <a:bodyPr wrap="none" rtlCol="0">
            <a:spAutoFit/>
          </a:bodyPr>
          <a:lstStyle>
            <a:defPPr>
              <a:defRPr lang="zh-CN"/>
            </a:defPPr>
            <a:lvl1pPr>
              <a:defRPr b="1">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defRPr>
            </a:lvl1pPr>
          </a:lstStyle>
          <a:p>
            <a:r>
              <a:rPr lang="en-US" altLang="zh-CN" sz="1800" b="0" i="0" u="none" strike="noStrike" baseline="0" dirty="0" err="1">
                <a:latin typeface="NimbusRomNo9L-Regu"/>
              </a:rPr>
              <a:t>SimCSE</a:t>
            </a:r>
            <a:r>
              <a:rPr lang="en-US" altLang="zh-CN" sz="1800" b="0" i="0" u="none" strike="noStrike" baseline="0" dirty="0">
                <a:latin typeface="NimbusRomNo9L-Regu"/>
              </a:rPr>
              <a:t>: Simple Contrastive Learning of Sentence Embeddings</a:t>
            </a: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a:extLst>
              <a:ext uri="{FF2B5EF4-FFF2-40B4-BE49-F238E27FC236}">
                <a16:creationId xmlns:a16="http://schemas.microsoft.com/office/drawing/2014/main" id="{3AE27E93-8D6C-40BC-8BA6-9C2E7CAE020D}"/>
              </a:ext>
            </a:extLst>
          </p:cNvPr>
          <p:cNvSpPr txBox="1"/>
          <p:nvPr/>
        </p:nvSpPr>
        <p:spPr>
          <a:xfrm>
            <a:off x="1035698" y="1273294"/>
            <a:ext cx="10048862" cy="590033"/>
          </a:xfrm>
          <a:prstGeom prst="rect">
            <a:avLst/>
          </a:prstGeom>
          <a:noFill/>
        </p:spPr>
        <p:txBody>
          <a:bodyPr wrap="square">
            <a:spAutoFit/>
          </a:bodyPr>
          <a:lstStyle/>
          <a:p>
            <a:pPr marL="342900" indent="-342900">
              <a:lnSpc>
                <a:spcPct val="150000"/>
              </a:lnSpc>
              <a:buFont typeface="Wingdings" panose="05000000000000000000" pitchFamily="2" charset="2"/>
              <a:buChar char="n"/>
            </a:pPr>
            <a:r>
              <a:rPr lang="en-US" altLang="zh-CN" sz="2400" dirty="0">
                <a:solidFill>
                  <a:srgbClr val="121212"/>
                </a:solidFill>
                <a:latin typeface="+mn-ea"/>
                <a:cs typeface="Times New Roman" panose="02020603050405020304" pitchFamily="18" charset="0"/>
              </a:rPr>
              <a:t>Anisotropy Problem</a:t>
            </a:r>
          </a:p>
        </p:txBody>
      </p:sp>
      <p:sp>
        <p:nvSpPr>
          <p:cNvPr id="17" name="文本框 16">
            <a:extLst>
              <a:ext uri="{FF2B5EF4-FFF2-40B4-BE49-F238E27FC236}">
                <a16:creationId xmlns:a16="http://schemas.microsoft.com/office/drawing/2014/main" id="{73D626F4-F51B-450E-B072-AC8230EA552E}"/>
              </a:ext>
            </a:extLst>
          </p:cNvPr>
          <p:cNvSpPr txBox="1"/>
          <p:nvPr/>
        </p:nvSpPr>
        <p:spPr>
          <a:xfrm>
            <a:off x="1575109" y="2048251"/>
            <a:ext cx="9899496" cy="129663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b="0" i="0" dirty="0">
                <a:effectLst/>
                <a:latin typeface="+mn-ea"/>
              </a:rPr>
              <a:t>语言模型生成的语义向量分布存在</a:t>
            </a:r>
            <a:r>
              <a:rPr lang="zh-CN" altLang="en-US" b="1" i="0" dirty="0">
                <a:effectLst/>
                <a:latin typeface="+mn-ea"/>
              </a:rPr>
              <a:t>“各向异性”</a:t>
            </a:r>
            <a:r>
              <a:rPr lang="zh-CN" altLang="en-US" b="0" i="0" dirty="0">
                <a:effectLst/>
                <a:latin typeface="+mn-ea"/>
              </a:rPr>
              <a:t>的问题，这极大地限制了语义向量的表达能力。</a:t>
            </a:r>
            <a:endParaRPr lang="en-US" altLang="zh-CN" b="0" i="0" dirty="0">
              <a:effectLst/>
              <a:latin typeface="+mn-ea"/>
            </a:endParaRPr>
          </a:p>
          <a:p>
            <a:pPr marL="285750" indent="-285750">
              <a:lnSpc>
                <a:spcPct val="150000"/>
              </a:lnSpc>
              <a:buFont typeface="Arial" panose="020B0604020202020204" pitchFamily="34" charset="0"/>
              <a:buChar char="•"/>
            </a:pPr>
            <a:r>
              <a:rPr lang="zh-CN" altLang="en-US" b="0" i="0" dirty="0">
                <a:effectLst/>
                <a:latin typeface="+mn-ea"/>
              </a:rPr>
              <a:t>通常解决方法：加入后处理步骤；将</a:t>
            </a:r>
            <a:r>
              <a:rPr lang="en-US" altLang="zh-CN" b="0" i="0" dirty="0">
                <a:effectLst/>
                <a:latin typeface="+mn-ea"/>
              </a:rPr>
              <a:t>embedding</a:t>
            </a:r>
            <a:r>
              <a:rPr lang="zh-CN" altLang="en-US" b="0" i="0" dirty="0">
                <a:effectLst/>
                <a:latin typeface="+mn-ea"/>
              </a:rPr>
              <a:t>映射为一个各向同性分布；训练中加正则化</a:t>
            </a:r>
            <a:endParaRPr lang="en-US" altLang="zh-CN" b="0" i="0" dirty="0">
              <a:effectLst/>
              <a:latin typeface="+mn-ea"/>
            </a:endParaRPr>
          </a:p>
          <a:p>
            <a:pPr marL="285750" indent="-285750">
              <a:lnSpc>
                <a:spcPct val="150000"/>
              </a:lnSpc>
              <a:buFont typeface="Arial" panose="020B0604020202020204" pitchFamily="34" charset="0"/>
              <a:buChar char="•"/>
            </a:pPr>
            <a:r>
              <a:rPr lang="zh-CN" altLang="en-US" dirty="0">
                <a:latin typeface="+mn-ea"/>
              </a:rPr>
              <a:t>对比学习的训练目标可以隐式地压低分布的奇异值，提高</a:t>
            </a:r>
            <a:r>
              <a:rPr lang="en-US" altLang="zh-CN" dirty="0">
                <a:latin typeface="+mn-ea"/>
              </a:rPr>
              <a:t>uniformity</a:t>
            </a:r>
            <a:endParaRPr lang="zh-CN" altLang="en-US" dirty="0">
              <a:latin typeface="+mn-ea"/>
            </a:endParaRPr>
          </a:p>
        </p:txBody>
      </p:sp>
      <p:grpSp>
        <p:nvGrpSpPr>
          <p:cNvPr id="25" name="组合 24">
            <a:extLst>
              <a:ext uri="{FF2B5EF4-FFF2-40B4-BE49-F238E27FC236}">
                <a16:creationId xmlns:a16="http://schemas.microsoft.com/office/drawing/2014/main" id="{105F81C4-FE0A-4AB4-B773-A301C3784743}"/>
              </a:ext>
            </a:extLst>
          </p:cNvPr>
          <p:cNvGrpSpPr/>
          <p:nvPr/>
        </p:nvGrpSpPr>
        <p:grpSpPr>
          <a:xfrm>
            <a:off x="1768702" y="3722429"/>
            <a:ext cx="8992222" cy="2213387"/>
            <a:chOff x="1690643" y="4279990"/>
            <a:chExt cx="8992222" cy="2213387"/>
          </a:xfrm>
        </p:grpSpPr>
        <p:pic>
          <p:nvPicPr>
            <p:cNvPr id="14" name="图片 13">
              <a:extLst>
                <a:ext uri="{FF2B5EF4-FFF2-40B4-BE49-F238E27FC236}">
                  <a16:creationId xmlns:a16="http://schemas.microsoft.com/office/drawing/2014/main" id="{A5C9412F-28B2-46E2-95FD-D02879BF7B18}"/>
                </a:ext>
              </a:extLst>
            </p:cNvPr>
            <p:cNvPicPr>
              <a:picLocks noChangeAspect="1"/>
            </p:cNvPicPr>
            <p:nvPr/>
          </p:nvPicPr>
          <p:blipFill>
            <a:blip r:embed="rId3"/>
            <a:stretch>
              <a:fillRect/>
            </a:stretch>
          </p:blipFill>
          <p:spPr>
            <a:xfrm>
              <a:off x="1690643" y="4496776"/>
              <a:ext cx="3346622" cy="1187511"/>
            </a:xfrm>
            <a:prstGeom prst="rect">
              <a:avLst/>
            </a:prstGeom>
          </p:spPr>
        </p:pic>
        <p:pic>
          <p:nvPicPr>
            <p:cNvPr id="19" name="图片 18">
              <a:extLst>
                <a:ext uri="{FF2B5EF4-FFF2-40B4-BE49-F238E27FC236}">
                  <a16:creationId xmlns:a16="http://schemas.microsoft.com/office/drawing/2014/main" id="{C905712B-B572-4FB0-A3B5-FB0FEE080AE8}"/>
                </a:ext>
              </a:extLst>
            </p:cNvPr>
            <p:cNvPicPr>
              <a:picLocks noChangeAspect="1"/>
            </p:cNvPicPr>
            <p:nvPr/>
          </p:nvPicPr>
          <p:blipFill>
            <a:blip r:embed="rId4"/>
            <a:stretch>
              <a:fillRect/>
            </a:stretch>
          </p:blipFill>
          <p:spPr>
            <a:xfrm>
              <a:off x="7165888" y="4279990"/>
              <a:ext cx="3516977" cy="2213387"/>
            </a:xfrm>
            <a:prstGeom prst="rect">
              <a:avLst/>
            </a:prstGeom>
          </p:spPr>
        </p:pic>
        <p:sp>
          <p:nvSpPr>
            <p:cNvPr id="23" name="文本框 22">
              <a:extLst>
                <a:ext uri="{FF2B5EF4-FFF2-40B4-BE49-F238E27FC236}">
                  <a16:creationId xmlns:a16="http://schemas.microsoft.com/office/drawing/2014/main" id="{61C47151-0C9E-4D0D-AA4C-A93CCCAA0C92}"/>
                </a:ext>
              </a:extLst>
            </p:cNvPr>
            <p:cNvSpPr txBox="1"/>
            <p:nvPr/>
          </p:nvSpPr>
          <p:spPr>
            <a:xfrm>
              <a:off x="5065908" y="4721199"/>
              <a:ext cx="2071336" cy="369332"/>
            </a:xfrm>
            <a:prstGeom prst="rect">
              <a:avLst/>
            </a:prstGeom>
            <a:noFill/>
          </p:spPr>
          <p:txBody>
            <a:bodyPr wrap="square">
              <a:spAutoFit/>
            </a:bodyPr>
            <a:lstStyle/>
            <a:p>
              <a:r>
                <a:rPr lang="en-US" altLang="zh-CN" b="0" i="0" dirty="0">
                  <a:solidFill>
                    <a:srgbClr val="595959"/>
                  </a:solidFill>
                  <a:effectLst/>
                  <a:latin typeface="Optima-Regular"/>
                </a:rPr>
                <a:t>Jensen</a:t>
              </a:r>
              <a:r>
                <a:rPr lang="zh-CN" altLang="en-US" b="0" i="0" dirty="0">
                  <a:solidFill>
                    <a:srgbClr val="595959"/>
                  </a:solidFill>
                  <a:effectLst/>
                  <a:latin typeface="Optima-Regular"/>
                </a:rPr>
                <a:t>不等式推导</a:t>
              </a:r>
              <a:endParaRPr lang="zh-CN" altLang="en-US" dirty="0"/>
            </a:p>
          </p:txBody>
        </p:sp>
        <p:sp>
          <p:nvSpPr>
            <p:cNvPr id="24" name="箭头: 右 23">
              <a:extLst>
                <a:ext uri="{FF2B5EF4-FFF2-40B4-BE49-F238E27FC236}">
                  <a16:creationId xmlns:a16="http://schemas.microsoft.com/office/drawing/2014/main" id="{136EF03C-CA93-41B0-A454-3735A5E03EF7}"/>
                </a:ext>
              </a:extLst>
            </p:cNvPr>
            <p:cNvSpPr/>
            <p:nvPr/>
          </p:nvSpPr>
          <p:spPr>
            <a:xfrm>
              <a:off x="5229922" y="5084958"/>
              <a:ext cx="1650380" cy="256478"/>
            </a:xfrm>
            <a:prstGeom prst="rightArrow">
              <a:avLst/>
            </a:prstGeom>
            <a:solidFill>
              <a:srgbClr val="27BBCB"/>
            </a:solidFill>
            <a:ln>
              <a:solidFill>
                <a:srgbClr val="27BB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737997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402703" y="396332"/>
            <a:ext cx="1569660" cy="369332"/>
          </a:xfrm>
          <a:prstGeom prst="rect">
            <a:avLst/>
          </a:prstGeom>
          <a:noFill/>
        </p:spPr>
        <p:txBody>
          <a:bodyPr wrap="none" rtlCol="0">
            <a:spAutoFit/>
          </a:bodyPr>
          <a:lstStyle/>
          <a:p>
            <a:r>
              <a:rPr lang="zh-CN" altLang="en-US" b="1" dirty="0">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rPr>
              <a:t>对比学习简述</a:t>
            </a:r>
            <a:endParaRPr lang="zh-CN" altLang="en-US" dirty="0">
              <a:latin typeface="字魂58号-创中黑" panose="00000500000000000000" pitchFamily="2" charset="-122"/>
              <a:ea typeface="字魂58号-创中黑" panose="00000500000000000000" pitchFamily="2" charset="-122"/>
            </a:endParaRP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7" name="组合 26">
            <a:extLst>
              <a:ext uri="{FF2B5EF4-FFF2-40B4-BE49-F238E27FC236}">
                <a16:creationId xmlns:a16="http://schemas.microsoft.com/office/drawing/2014/main" id="{76248687-35AA-408F-B2FA-82176E227681}"/>
              </a:ext>
            </a:extLst>
          </p:cNvPr>
          <p:cNvGrpSpPr/>
          <p:nvPr/>
        </p:nvGrpSpPr>
        <p:grpSpPr>
          <a:xfrm>
            <a:off x="1362269" y="1075914"/>
            <a:ext cx="9040132" cy="5406149"/>
            <a:chOff x="1362269" y="1075914"/>
            <a:chExt cx="9040132" cy="5406149"/>
          </a:xfrm>
        </p:grpSpPr>
        <p:pic>
          <p:nvPicPr>
            <p:cNvPr id="3" name="图片 2">
              <a:extLst>
                <a:ext uri="{FF2B5EF4-FFF2-40B4-BE49-F238E27FC236}">
                  <a16:creationId xmlns:a16="http://schemas.microsoft.com/office/drawing/2014/main" id="{CB1DB121-9E0E-4815-8875-3177A692AF71}"/>
                </a:ext>
              </a:extLst>
            </p:cNvPr>
            <p:cNvPicPr>
              <a:picLocks noChangeAspect="1"/>
            </p:cNvPicPr>
            <p:nvPr/>
          </p:nvPicPr>
          <p:blipFill>
            <a:blip r:embed="rId3"/>
            <a:stretch>
              <a:fillRect/>
            </a:stretch>
          </p:blipFill>
          <p:spPr>
            <a:xfrm>
              <a:off x="1362269" y="1504143"/>
              <a:ext cx="9040132" cy="4073233"/>
            </a:xfrm>
            <a:prstGeom prst="rect">
              <a:avLst/>
            </a:prstGeom>
          </p:spPr>
        </p:pic>
        <p:sp>
          <p:nvSpPr>
            <p:cNvPr id="11" name="椭圆 10">
              <a:extLst>
                <a:ext uri="{FF2B5EF4-FFF2-40B4-BE49-F238E27FC236}">
                  <a16:creationId xmlns:a16="http://schemas.microsoft.com/office/drawing/2014/main" id="{F1667BC8-C993-4762-8A97-3159BEE38429}"/>
                </a:ext>
              </a:extLst>
            </p:cNvPr>
            <p:cNvSpPr/>
            <p:nvPr/>
          </p:nvSpPr>
          <p:spPr>
            <a:xfrm>
              <a:off x="3525520" y="2987040"/>
              <a:ext cx="1706880" cy="118871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3FA9C8B-24F1-400F-B5FD-25BAD77E2699}"/>
                </a:ext>
              </a:extLst>
            </p:cNvPr>
            <p:cNvSpPr txBox="1"/>
            <p:nvPr/>
          </p:nvSpPr>
          <p:spPr>
            <a:xfrm>
              <a:off x="2072640" y="4819134"/>
              <a:ext cx="2743200" cy="58477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solidFill>
                    <a:srgbClr val="121212"/>
                  </a:solidFill>
                  <a:effectLst/>
                  <a:latin typeface="-apple-system"/>
                </a:rPr>
                <a:t>学习同类数据的</a:t>
              </a:r>
              <a:r>
                <a:rPr lang="zh-CN" altLang="en-US" sz="1600" b="1" i="0" dirty="0">
                  <a:solidFill>
                    <a:srgbClr val="121212"/>
                  </a:solidFill>
                  <a:effectLst/>
                  <a:latin typeface="-apple-system"/>
                </a:rPr>
                <a:t>相同特性，编码为高级表征</a:t>
              </a:r>
              <a:endParaRPr lang="zh-CN" altLang="en-US" sz="1600" dirty="0"/>
            </a:p>
          </p:txBody>
        </p:sp>
        <p:cxnSp>
          <p:nvCxnSpPr>
            <p:cNvPr id="15" name="直接箭头连接符 14">
              <a:extLst>
                <a:ext uri="{FF2B5EF4-FFF2-40B4-BE49-F238E27FC236}">
                  <a16:creationId xmlns:a16="http://schemas.microsoft.com/office/drawing/2014/main" id="{B7BF289F-9B94-44BB-A1F2-7A464B56192E}"/>
                </a:ext>
              </a:extLst>
            </p:cNvPr>
            <p:cNvCxnSpPr/>
            <p:nvPr/>
          </p:nvCxnSpPr>
          <p:spPr>
            <a:xfrm flipV="1">
              <a:off x="3302000" y="4175756"/>
              <a:ext cx="731520" cy="6433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59777B8C-8B6F-4C88-87B0-1DF58FA1609A}"/>
                </a:ext>
              </a:extLst>
            </p:cNvPr>
            <p:cNvSpPr/>
            <p:nvPr/>
          </p:nvSpPr>
          <p:spPr>
            <a:xfrm>
              <a:off x="5506720" y="4003040"/>
              <a:ext cx="1605280" cy="93472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CFF5A8F-A4C5-4A20-9B96-A342CE3CCA2B}"/>
                </a:ext>
              </a:extLst>
            </p:cNvPr>
            <p:cNvSpPr/>
            <p:nvPr/>
          </p:nvSpPr>
          <p:spPr>
            <a:xfrm>
              <a:off x="5556691" y="2052320"/>
              <a:ext cx="1605280" cy="93472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7D9EB31A-0DAE-4844-9F5A-A5CEF5DC7E2D}"/>
                </a:ext>
              </a:extLst>
            </p:cNvPr>
            <p:cNvSpPr txBox="1"/>
            <p:nvPr/>
          </p:nvSpPr>
          <p:spPr>
            <a:xfrm>
              <a:off x="5232400" y="1075914"/>
              <a:ext cx="3048000" cy="830997"/>
            </a:xfrm>
            <a:prstGeom prst="rect">
              <a:avLst/>
            </a:prstGeom>
            <a:noFill/>
          </p:spPr>
          <p:txBody>
            <a:bodyPr wrap="square">
              <a:spAutoFit/>
            </a:bodyPr>
            <a:lstStyle>
              <a:defPPr>
                <a:defRPr lang="zh-CN"/>
              </a:defPPr>
              <a:lvl1pPr>
                <a:defRPr sz="1600" b="0" i="0">
                  <a:solidFill>
                    <a:srgbClr val="121212"/>
                  </a:solidFill>
                  <a:effectLst/>
                  <a:latin typeface="-apple-system"/>
                </a:defRPr>
              </a:lvl1pPr>
            </a:lstStyle>
            <a:p>
              <a:pPr marL="285750" indent="-285750">
                <a:buFont typeface="Arial" panose="020B0604020202020204" pitchFamily="34" charset="0"/>
                <a:buChar char="•"/>
              </a:pPr>
              <a:r>
                <a:rPr lang="zh-CN" altLang="en-US" dirty="0"/>
                <a:t>由数据生成数据，使之在整体或者高级语义上与训练数据相近。</a:t>
              </a:r>
            </a:p>
          </p:txBody>
        </p:sp>
        <p:cxnSp>
          <p:nvCxnSpPr>
            <p:cNvPr id="20" name="直接箭头连接符 19">
              <a:extLst>
                <a:ext uri="{FF2B5EF4-FFF2-40B4-BE49-F238E27FC236}">
                  <a16:creationId xmlns:a16="http://schemas.microsoft.com/office/drawing/2014/main" id="{B4D1065F-E844-4EF7-B110-F4FE7B9976AD}"/>
                </a:ext>
              </a:extLst>
            </p:cNvPr>
            <p:cNvCxnSpPr>
              <a:cxnSpLocks/>
            </p:cNvCxnSpPr>
            <p:nvPr/>
          </p:nvCxnSpPr>
          <p:spPr>
            <a:xfrm flipH="1">
              <a:off x="6284795" y="1661731"/>
              <a:ext cx="223825" cy="3697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AD4F9A63-BA08-4E10-807F-BD2CE0C9DFDD}"/>
                </a:ext>
              </a:extLst>
            </p:cNvPr>
            <p:cNvCxnSpPr>
              <a:cxnSpLocks/>
            </p:cNvCxnSpPr>
            <p:nvPr/>
          </p:nvCxnSpPr>
          <p:spPr>
            <a:xfrm flipH="1">
              <a:off x="6096000" y="4996199"/>
              <a:ext cx="188796" cy="6548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1D2D0ABA-B247-4A7E-B987-D4C7AAA3FEC5}"/>
                </a:ext>
              </a:extLst>
            </p:cNvPr>
            <p:cNvSpPr txBox="1"/>
            <p:nvPr/>
          </p:nvSpPr>
          <p:spPr>
            <a:xfrm>
              <a:off x="3804091" y="5651066"/>
              <a:ext cx="4963989" cy="830997"/>
            </a:xfrm>
            <a:prstGeom prst="rect">
              <a:avLst/>
            </a:prstGeom>
            <a:noFill/>
          </p:spPr>
          <p:txBody>
            <a:bodyPr wrap="square">
              <a:spAutoFit/>
            </a:bodyPr>
            <a:lstStyle>
              <a:defPPr>
                <a:defRPr lang="zh-CN"/>
              </a:defPPr>
              <a:lvl1pPr>
                <a:defRPr sz="1600" b="0" i="0">
                  <a:solidFill>
                    <a:srgbClr val="121212"/>
                  </a:solidFill>
                  <a:effectLst/>
                  <a:latin typeface="-apple-system"/>
                </a:defRPr>
              </a:lvl1pPr>
            </a:lstStyle>
            <a:p>
              <a:pPr marL="285750" indent="-285750">
                <a:buFont typeface="Arial" panose="020B0604020202020204" pitchFamily="34" charset="0"/>
                <a:buChar char="•"/>
              </a:pPr>
              <a:r>
                <a:rPr lang="zh-CN" altLang="en-US" dirty="0"/>
                <a:t>着重于学习同类实例之间的共同特征</a:t>
              </a:r>
              <a:endParaRPr lang="en-US" altLang="zh-CN" dirty="0"/>
            </a:p>
            <a:p>
              <a:pPr marL="285750" indent="-285750">
                <a:buFont typeface="Arial" panose="020B0604020202020204" pitchFamily="34" charset="0"/>
                <a:buChar char="•"/>
              </a:pPr>
              <a:r>
                <a:rPr lang="zh-CN" altLang="en-US" dirty="0"/>
                <a:t>目标是学习一个编码器，</a:t>
              </a:r>
              <a:r>
                <a:rPr lang="zh-CN" altLang="en-US" b="1" dirty="0"/>
                <a:t>对同类数据进行相似的编码，并使不同类的数据的编码结果尽可能的不同</a:t>
              </a:r>
              <a:endParaRPr lang="zh-CN" altLang="en-US" dirty="0"/>
            </a:p>
          </p:txBody>
        </p:sp>
      </p:grpSp>
    </p:spTree>
    <p:extLst>
      <p:ext uri="{BB962C8B-B14F-4D97-AF65-F5344CB8AC3E}">
        <p14:creationId xmlns:p14="http://schemas.microsoft.com/office/powerpoint/2010/main" val="425539856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417540"/>
            <a:ext cx="5963236" cy="369332"/>
          </a:xfrm>
          <a:prstGeom prst="rect">
            <a:avLst/>
          </a:prstGeom>
          <a:noFill/>
        </p:spPr>
        <p:txBody>
          <a:bodyPr wrap="none" rtlCol="0">
            <a:spAutoFit/>
          </a:bodyPr>
          <a:lstStyle>
            <a:defPPr>
              <a:defRPr lang="zh-CN"/>
            </a:defPPr>
            <a:lvl1pPr>
              <a:defRPr b="1">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defRPr>
            </a:lvl1pPr>
          </a:lstStyle>
          <a:p>
            <a:r>
              <a:rPr lang="en-US" altLang="zh-CN" sz="1800" b="0" i="0" u="none" strike="noStrike" baseline="0" dirty="0" err="1">
                <a:latin typeface="NimbusRomNo9L-Regu"/>
              </a:rPr>
              <a:t>SimCSE</a:t>
            </a:r>
            <a:r>
              <a:rPr lang="en-US" altLang="zh-CN" sz="1800" b="0" i="0" u="none" strike="noStrike" baseline="0" dirty="0">
                <a:latin typeface="NimbusRomNo9L-Regu"/>
              </a:rPr>
              <a:t>: Simple Contrastive Learning of Sentence Embeddings</a:t>
            </a: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a:extLst>
              <a:ext uri="{FF2B5EF4-FFF2-40B4-BE49-F238E27FC236}">
                <a16:creationId xmlns:a16="http://schemas.microsoft.com/office/drawing/2014/main" id="{3AE27E93-8D6C-40BC-8BA6-9C2E7CAE020D}"/>
              </a:ext>
            </a:extLst>
          </p:cNvPr>
          <p:cNvSpPr txBox="1"/>
          <p:nvPr/>
        </p:nvSpPr>
        <p:spPr>
          <a:xfrm>
            <a:off x="1035698" y="1273294"/>
            <a:ext cx="10048862" cy="590033"/>
          </a:xfrm>
          <a:prstGeom prst="rect">
            <a:avLst/>
          </a:prstGeom>
          <a:noFill/>
        </p:spPr>
        <p:txBody>
          <a:bodyPr wrap="square">
            <a:spAutoFit/>
          </a:bodyPr>
          <a:lstStyle/>
          <a:p>
            <a:pPr marL="342900" indent="-342900">
              <a:lnSpc>
                <a:spcPct val="150000"/>
              </a:lnSpc>
              <a:buFont typeface="Wingdings" panose="05000000000000000000" pitchFamily="2" charset="2"/>
              <a:buChar char="n"/>
            </a:pPr>
            <a:r>
              <a:rPr lang="zh-CN" altLang="en-US" sz="2400" dirty="0">
                <a:solidFill>
                  <a:srgbClr val="121212"/>
                </a:solidFill>
                <a:latin typeface="+mn-ea"/>
                <a:cs typeface="Times New Roman" panose="02020603050405020304" pitchFamily="18" charset="0"/>
              </a:rPr>
              <a:t>实验</a:t>
            </a:r>
            <a:endParaRPr lang="en-US" altLang="zh-CN" sz="2400" dirty="0">
              <a:solidFill>
                <a:srgbClr val="121212"/>
              </a:solidFill>
              <a:latin typeface="+mn-ea"/>
              <a:cs typeface="Times New Roman" panose="02020603050405020304" pitchFamily="18" charset="0"/>
            </a:endParaRPr>
          </a:p>
        </p:txBody>
      </p:sp>
      <p:pic>
        <p:nvPicPr>
          <p:cNvPr id="3" name="图片 2">
            <a:extLst>
              <a:ext uri="{FF2B5EF4-FFF2-40B4-BE49-F238E27FC236}">
                <a16:creationId xmlns:a16="http://schemas.microsoft.com/office/drawing/2014/main" id="{8A81EC3D-95B3-475D-BB6A-6D19CC5E17A4}"/>
              </a:ext>
            </a:extLst>
          </p:cNvPr>
          <p:cNvPicPr>
            <a:picLocks noChangeAspect="1"/>
          </p:cNvPicPr>
          <p:nvPr/>
        </p:nvPicPr>
        <p:blipFill>
          <a:blip r:embed="rId3"/>
          <a:stretch>
            <a:fillRect/>
          </a:stretch>
        </p:blipFill>
        <p:spPr>
          <a:xfrm>
            <a:off x="3645838" y="1273294"/>
            <a:ext cx="7438722" cy="4974131"/>
          </a:xfrm>
          <a:prstGeom prst="rect">
            <a:avLst/>
          </a:prstGeom>
        </p:spPr>
      </p:pic>
      <p:sp>
        <p:nvSpPr>
          <p:cNvPr id="16" name="文本框 15">
            <a:extLst>
              <a:ext uri="{FF2B5EF4-FFF2-40B4-BE49-F238E27FC236}">
                <a16:creationId xmlns:a16="http://schemas.microsoft.com/office/drawing/2014/main" id="{0DAFA282-5802-448E-B19E-2B5BAF87B504}"/>
              </a:ext>
            </a:extLst>
          </p:cNvPr>
          <p:cNvSpPr txBox="1"/>
          <p:nvPr/>
        </p:nvSpPr>
        <p:spPr>
          <a:xfrm>
            <a:off x="1463597" y="2349749"/>
            <a:ext cx="6094140" cy="369332"/>
          </a:xfrm>
          <a:prstGeom prst="rect">
            <a:avLst/>
          </a:prstGeom>
          <a:noFill/>
        </p:spPr>
        <p:txBody>
          <a:bodyPr wrap="square">
            <a:spAutoFit/>
          </a:bodyPr>
          <a:lstStyle/>
          <a:p>
            <a:pPr marL="285750" indent="-285750">
              <a:buFont typeface="Wingdings" panose="05000000000000000000" pitchFamily="2" charset="2"/>
              <a:buChar char="l"/>
            </a:pPr>
            <a:r>
              <a:rPr lang="en-US" altLang="zh-CN" sz="1800" b="0" i="0" u="none" strike="noStrike" baseline="0" dirty="0">
                <a:latin typeface="+mn-ea"/>
              </a:rPr>
              <a:t>STS </a:t>
            </a:r>
            <a:r>
              <a:rPr lang="zh-CN" altLang="en-US" sz="1800" b="0" i="0" u="none" strike="noStrike" baseline="0" dirty="0">
                <a:latin typeface="+mn-ea"/>
              </a:rPr>
              <a:t>任务</a:t>
            </a:r>
            <a:endParaRPr lang="zh-CN" altLang="en-US" dirty="0">
              <a:latin typeface="+mn-ea"/>
            </a:endParaRPr>
          </a:p>
        </p:txBody>
      </p:sp>
    </p:spTree>
    <p:extLst>
      <p:ext uri="{BB962C8B-B14F-4D97-AF65-F5344CB8AC3E}">
        <p14:creationId xmlns:p14="http://schemas.microsoft.com/office/powerpoint/2010/main" val="62002182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417540"/>
            <a:ext cx="5963236" cy="369332"/>
          </a:xfrm>
          <a:prstGeom prst="rect">
            <a:avLst/>
          </a:prstGeom>
          <a:noFill/>
        </p:spPr>
        <p:txBody>
          <a:bodyPr wrap="none" rtlCol="0">
            <a:spAutoFit/>
          </a:bodyPr>
          <a:lstStyle>
            <a:defPPr>
              <a:defRPr lang="zh-CN"/>
            </a:defPPr>
            <a:lvl1pPr>
              <a:defRPr b="1">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defRPr>
            </a:lvl1pPr>
          </a:lstStyle>
          <a:p>
            <a:r>
              <a:rPr lang="en-US" altLang="zh-CN" sz="1800" b="0" i="0" u="none" strike="noStrike" baseline="0" dirty="0" err="1">
                <a:latin typeface="NimbusRomNo9L-Regu"/>
              </a:rPr>
              <a:t>SimCSE</a:t>
            </a:r>
            <a:r>
              <a:rPr lang="en-US" altLang="zh-CN" sz="1800" b="0" i="0" u="none" strike="noStrike" baseline="0" dirty="0">
                <a:latin typeface="NimbusRomNo9L-Regu"/>
              </a:rPr>
              <a:t>: Simple Contrastive Learning of Sentence Embeddings</a:t>
            </a: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a:extLst>
              <a:ext uri="{FF2B5EF4-FFF2-40B4-BE49-F238E27FC236}">
                <a16:creationId xmlns:a16="http://schemas.microsoft.com/office/drawing/2014/main" id="{3AE27E93-8D6C-40BC-8BA6-9C2E7CAE020D}"/>
              </a:ext>
            </a:extLst>
          </p:cNvPr>
          <p:cNvSpPr txBox="1"/>
          <p:nvPr/>
        </p:nvSpPr>
        <p:spPr>
          <a:xfrm>
            <a:off x="1035698" y="1273294"/>
            <a:ext cx="10048862" cy="590033"/>
          </a:xfrm>
          <a:prstGeom prst="rect">
            <a:avLst/>
          </a:prstGeom>
          <a:noFill/>
        </p:spPr>
        <p:txBody>
          <a:bodyPr wrap="square">
            <a:spAutoFit/>
          </a:bodyPr>
          <a:lstStyle/>
          <a:p>
            <a:pPr marL="342900" indent="-342900">
              <a:lnSpc>
                <a:spcPct val="150000"/>
              </a:lnSpc>
              <a:buFont typeface="Wingdings" panose="05000000000000000000" pitchFamily="2" charset="2"/>
              <a:buChar char="n"/>
            </a:pPr>
            <a:r>
              <a:rPr lang="zh-CN" altLang="en-US" sz="2400" dirty="0">
                <a:solidFill>
                  <a:srgbClr val="121212"/>
                </a:solidFill>
                <a:latin typeface="+mn-ea"/>
                <a:cs typeface="Times New Roman" panose="02020603050405020304" pitchFamily="18" charset="0"/>
              </a:rPr>
              <a:t>实验</a:t>
            </a:r>
            <a:endParaRPr lang="en-US" altLang="zh-CN" sz="2400" dirty="0">
              <a:solidFill>
                <a:srgbClr val="121212"/>
              </a:solidFill>
              <a:latin typeface="+mn-ea"/>
              <a:cs typeface="Times New Roman" panose="02020603050405020304" pitchFamily="18" charset="0"/>
            </a:endParaRPr>
          </a:p>
        </p:txBody>
      </p:sp>
      <p:sp>
        <p:nvSpPr>
          <p:cNvPr id="16" name="文本框 15">
            <a:extLst>
              <a:ext uri="{FF2B5EF4-FFF2-40B4-BE49-F238E27FC236}">
                <a16:creationId xmlns:a16="http://schemas.microsoft.com/office/drawing/2014/main" id="{0DAFA282-5802-448E-B19E-2B5BAF87B504}"/>
              </a:ext>
            </a:extLst>
          </p:cNvPr>
          <p:cNvSpPr txBox="1"/>
          <p:nvPr/>
        </p:nvSpPr>
        <p:spPr>
          <a:xfrm>
            <a:off x="1463597" y="2349749"/>
            <a:ext cx="6094140" cy="369332"/>
          </a:xfrm>
          <a:prstGeom prst="rect">
            <a:avLst/>
          </a:prstGeom>
          <a:noFill/>
        </p:spPr>
        <p:txBody>
          <a:bodyPr wrap="square">
            <a:spAutoFit/>
          </a:bodyPr>
          <a:lstStyle/>
          <a:p>
            <a:pPr marL="285750" indent="-285750">
              <a:buFont typeface="Wingdings" panose="05000000000000000000" pitchFamily="2" charset="2"/>
              <a:buChar char="l"/>
            </a:pPr>
            <a:r>
              <a:rPr lang="en-US" altLang="zh-CN" sz="1800" b="0" i="0" u="none" strike="noStrike" baseline="0" dirty="0">
                <a:latin typeface="+mn-ea"/>
              </a:rPr>
              <a:t>Transfer </a:t>
            </a:r>
            <a:r>
              <a:rPr lang="zh-CN" altLang="en-US" sz="1800" b="0" i="0" u="none" strike="noStrike" baseline="0" dirty="0">
                <a:latin typeface="+mn-ea"/>
              </a:rPr>
              <a:t>任务</a:t>
            </a:r>
            <a:endParaRPr lang="zh-CN" altLang="en-US" dirty="0">
              <a:latin typeface="+mn-ea"/>
            </a:endParaRPr>
          </a:p>
        </p:txBody>
      </p:sp>
      <p:pic>
        <p:nvPicPr>
          <p:cNvPr id="6" name="图片 5">
            <a:extLst>
              <a:ext uri="{FF2B5EF4-FFF2-40B4-BE49-F238E27FC236}">
                <a16:creationId xmlns:a16="http://schemas.microsoft.com/office/drawing/2014/main" id="{35A0A103-38BA-4252-94F0-E05155454431}"/>
              </a:ext>
            </a:extLst>
          </p:cNvPr>
          <p:cNvPicPr>
            <a:picLocks noChangeAspect="1"/>
          </p:cNvPicPr>
          <p:nvPr/>
        </p:nvPicPr>
        <p:blipFill>
          <a:blip r:embed="rId3"/>
          <a:stretch>
            <a:fillRect/>
          </a:stretch>
        </p:blipFill>
        <p:spPr>
          <a:xfrm>
            <a:off x="4147790" y="1273294"/>
            <a:ext cx="6580613" cy="5005169"/>
          </a:xfrm>
          <a:prstGeom prst="rect">
            <a:avLst/>
          </a:prstGeom>
        </p:spPr>
      </p:pic>
    </p:spTree>
    <p:extLst>
      <p:ext uri="{BB962C8B-B14F-4D97-AF65-F5344CB8AC3E}">
        <p14:creationId xmlns:p14="http://schemas.microsoft.com/office/powerpoint/2010/main" val="178772101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417540"/>
            <a:ext cx="5963236" cy="369332"/>
          </a:xfrm>
          <a:prstGeom prst="rect">
            <a:avLst/>
          </a:prstGeom>
          <a:noFill/>
        </p:spPr>
        <p:txBody>
          <a:bodyPr wrap="none" rtlCol="0">
            <a:spAutoFit/>
          </a:bodyPr>
          <a:lstStyle>
            <a:defPPr>
              <a:defRPr lang="zh-CN"/>
            </a:defPPr>
            <a:lvl1pPr>
              <a:defRPr b="1">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defRPr>
            </a:lvl1pPr>
          </a:lstStyle>
          <a:p>
            <a:r>
              <a:rPr lang="en-US" altLang="zh-CN" sz="1800" b="0" i="0" u="none" strike="noStrike" baseline="0" dirty="0" err="1">
                <a:latin typeface="NimbusRomNo9L-Regu"/>
              </a:rPr>
              <a:t>SimCSE</a:t>
            </a:r>
            <a:r>
              <a:rPr lang="en-US" altLang="zh-CN" sz="1800" b="0" i="0" u="none" strike="noStrike" baseline="0" dirty="0">
                <a:latin typeface="NimbusRomNo9L-Regu"/>
              </a:rPr>
              <a:t>: Simple Contrastive Learning of Sentence Embeddings</a:t>
            </a: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a:extLst>
              <a:ext uri="{FF2B5EF4-FFF2-40B4-BE49-F238E27FC236}">
                <a16:creationId xmlns:a16="http://schemas.microsoft.com/office/drawing/2014/main" id="{3AE27E93-8D6C-40BC-8BA6-9C2E7CAE020D}"/>
              </a:ext>
            </a:extLst>
          </p:cNvPr>
          <p:cNvSpPr txBox="1"/>
          <p:nvPr/>
        </p:nvSpPr>
        <p:spPr>
          <a:xfrm>
            <a:off x="1035698" y="1273294"/>
            <a:ext cx="10048862" cy="590033"/>
          </a:xfrm>
          <a:prstGeom prst="rect">
            <a:avLst/>
          </a:prstGeom>
          <a:noFill/>
        </p:spPr>
        <p:txBody>
          <a:bodyPr wrap="square">
            <a:spAutoFit/>
          </a:bodyPr>
          <a:lstStyle/>
          <a:p>
            <a:pPr marL="342900" indent="-342900">
              <a:lnSpc>
                <a:spcPct val="150000"/>
              </a:lnSpc>
              <a:buFont typeface="Wingdings" panose="05000000000000000000" pitchFamily="2" charset="2"/>
              <a:buChar char="n"/>
            </a:pPr>
            <a:r>
              <a:rPr lang="zh-CN" altLang="en-US" sz="2400" dirty="0">
                <a:solidFill>
                  <a:srgbClr val="121212"/>
                </a:solidFill>
                <a:latin typeface="+mn-ea"/>
                <a:cs typeface="Times New Roman" panose="02020603050405020304" pitchFamily="18" charset="0"/>
              </a:rPr>
              <a:t>实验</a:t>
            </a:r>
            <a:endParaRPr lang="en-US" altLang="zh-CN" sz="2400" dirty="0">
              <a:solidFill>
                <a:srgbClr val="121212"/>
              </a:solidFill>
              <a:latin typeface="+mn-ea"/>
              <a:cs typeface="Times New Roman" panose="02020603050405020304" pitchFamily="18" charset="0"/>
            </a:endParaRPr>
          </a:p>
        </p:txBody>
      </p:sp>
      <p:sp>
        <p:nvSpPr>
          <p:cNvPr id="16" name="文本框 15">
            <a:extLst>
              <a:ext uri="{FF2B5EF4-FFF2-40B4-BE49-F238E27FC236}">
                <a16:creationId xmlns:a16="http://schemas.microsoft.com/office/drawing/2014/main" id="{0DAFA282-5802-448E-B19E-2B5BAF87B504}"/>
              </a:ext>
            </a:extLst>
          </p:cNvPr>
          <p:cNvSpPr txBox="1"/>
          <p:nvPr/>
        </p:nvSpPr>
        <p:spPr>
          <a:xfrm>
            <a:off x="1463597" y="2349749"/>
            <a:ext cx="6094140" cy="1712135"/>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dirty="0">
                <a:latin typeface="+mn-ea"/>
              </a:rPr>
              <a:t>消融分析</a:t>
            </a:r>
            <a:endParaRPr lang="en-US" altLang="zh-CN" dirty="0">
              <a:latin typeface="+mn-ea"/>
            </a:endParaRPr>
          </a:p>
          <a:p>
            <a:pPr marL="742950" lvl="1" indent="-285750">
              <a:lnSpc>
                <a:spcPct val="150000"/>
              </a:lnSpc>
              <a:buFont typeface="Times New Roman" panose="02020603050405020304" pitchFamily="18" charset="0"/>
              <a:buChar char="−"/>
            </a:pPr>
            <a:r>
              <a:rPr lang="en-US" altLang="zh-CN" dirty="0">
                <a:latin typeface="+mn-ea"/>
              </a:rPr>
              <a:t>Batch size</a:t>
            </a:r>
          </a:p>
          <a:p>
            <a:pPr marL="742950" lvl="1" indent="-285750">
              <a:lnSpc>
                <a:spcPct val="150000"/>
              </a:lnSpc>
              <a:buFont typeface="Times New Roman" panose="02020603050405020304" pitchFamily="18" charset="0"/>
              <a:buChar char="−"/>
            </a:pPr>
            <a:r>
              <a:rPr lang="en-US" altLang="zh-CN" dirty="0">
                <a:latin typeface="+mn-ea"/>
              </a:rPr>
              <a:t>Pooling method</a:t>
            </a:r>
          </a:p>
          <a:p>
            <a:pPr marL="742950" lvl="1" indent="-285750">
              <a:lnSpc>
                <a:spcPct val="150000"/>
              </a:lnSpc>
              <a:buFont typeface="Times New Roman" panose="02020603050405020304" pitchFamily="18" charset="0"/>
              <a:buChar char="−"/>
            </a:pPr>
            <a:r>
              <a:rPr lang="en-US" altLang="zh-CN" dirty="0">
                <a:latin typeface="+mn-ea"/>
              </a:rPr>
              <a:t>MLM </a:t>
            </a:r>
            <a:r>
              <a:rPr lang="en-US" altLang="zh-CN" sz="1800" b="0" i="0" u="none" strike="noStrike" baseline="0" dirty="0">
                <a:latin typeface="+mn-ea"/>
              </a:rPr>
              <a:t>auxiliary task</a:t>
            </a:r>
            <a:endParaRPr lang="zh-CN" altLang="en-US" dirty="0">
              <a:latin typeface="+mn-ea"/>
            </a:endParaRPr>
          </a:p>
        </p:txBody>
      </p:sp>
      <p:pic>
        <p:nvPicPr>
          <p:cNvPr id="3" name="图片 2">
            <a:extLst>
              <a:ext uri="{FF2B5EF4-FFF2-40B4-BE49-F238E27FC236}">
                <a16:creationId xmlns:a16="http://schemas.microsoft.com/office/drawing/2014/main" id="{ECD9FF8B-5ADB-46E5-8C1C-278EE6D06ECC}"/>
              </a:ext>
            </a:extLst>
          </p:cNvPr>
          <p:cNvPicPr>
            <a:picLocks noChangeAspect="1"/>
          </p:cNvPicPr>
          <p:nvPr/>
        </p:nvPicPr>
        <p:blipFill>
          <a:blip r:embed="rId3"/>
          <a:stretch>
            <a:fillRect/>
          </a:stretch>
        </p:blipFill>
        <p:spPr>
          <a:xfrm>
            <a:off x="6338377" y="2075200"/>
            <a:ext cx="4390026" cy="3151381"/>
          </a:xfrm>
          <a:prstGeom prst="rect">
            <a:avLst/>
          </a:prstGeom>
        </p:spPr>
      </p:pic>
      <p:pic>
        <p:nvPicPr>
          <p:cNvPr id="12" name="图片 11">
            <a:extLst>
              <a:ext uri="{FF2B5EF4-FFF2-40B4-BE49-F238E27FC236}">
                <a16:creationId xmlns:a16="http://schemas.microsoft.com/office/drawing/2014/main" id="{DB5A59D1-6B7A-4E9B-A696-5184E8F103CB}"/>
              </a:ext>
            </a:extLst>
          </p:cNvPr>
          <p:cNvPicPr>
            <a:picLocks noChangeAspect="1"/>
          </p:cNvPicPr>
          <p:nvPr/>
        </p:nvPicPr>
        <p:blipFill>
          <a:blip r:embed="rId4"/>
          <a:stretch>
            <a:fillRect/>
          </a:stretch>
        </p:blipFill>
        <p:spPr>
          <a:xfrm>
            <a:off x="1704790" y="4297121"/>
            <a:ext cx="4165814" cy="1435174"/>
          </a:xfrm>
          <a:prstGeom prst="rect">
            <a:avLst/>
          </a:prstGeom>
        </p:spPr>
      </p:pic>
    </p:spTree>
    <p:extLst>
      <p:ext uri="{BB962C8B-B14F-4D97-AF65-F5344CB8AC3E}">
        <p14:creationId xmlns:p14="http://schemas.microsoft.com/office/powerpoint/2010/main" val="34951228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417540"/>
            <a:ext cx="5963236" cy="369332"/>
          </a:xfrm>
          <a:prstGeom prst="rect">
            <a:avLst/>
          </a:prstGeom>
          <a:noFill/>
        </p:spPr>
        <p:txBody>
          <a:bodyPr wrap="none" rtlCol="0">
            <a:spAutoFit/>
          </a:bodyPr>
          <a:lstStyle>
            <a:defPPr>
              <a:defRPr lang="zh-CN"/>
            </a:defPPr>
            <a:lvl1pPr>
              <a:defRPr b="1">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defRPr>
            </a:lvl1pPr>
          </a:lstStyle>
          <a:p>
            <a:r>
              <a:rPr lang="en-US" altLang="zh-CN" sz="1800" b="0" i="0" u="none" strike="noStrike" baseline="0" dirty="0" err="1">
                <a:latin typeface="NimbusRomNo9L-Regu"/>
              </a:rPr>
              <a:t>SimCSE</a:t>
            </a:r>
            <a:r>
              <a:rPr lang="en-US" altLang="zh-CN" sz="1800" b="0" i="0" u="none" strike="noStrike" baseline="0" dirty="0">
                <a:latin typeface="NimbusRomNo9L-Regu"/>
              </a:rPr>
              <a:t>: Simple Contrastive Learning of Sentence Embeddings</a:t>
            </a: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a:extLst>
              <a:ext uri="{FF2B5EF4-FFF2-40B4-BE49-F238E27FC236}">
                <a16:creationId xmlns:a16="http://schemas.microsoft.com/office/drawing/2014/main" id="{3AE27E93-8D6C-40BC-8BA6-9C2E7CAE020D}"/>
              </a:ext>
            </a:extLst>
          </p:cNvPr>
          <p:cNvSpPr txBox="1"/>
          <p:nvPr/>
        </p:nvSpPr>
        <p:spPr>
          <a:xfrm>
            <a:off x="1035698" y="1273294"/>
            <a:ext cx="10048862" cy="590033"/>
          </a:xfrm>
          <a:prstGeom prst="rect">
            <a:avLst/>
          </a:prstGeom>
          <a:noFill/>
        </p:spPr>
        <p:txBody>
          <a:bodyPr wrap="square">
            <a:spAutoFit/>
          </a:bodyPr>
          <a:lstStyle/>
          <a:p>
            <a:pPr marL="342900" indent="-342900">
              <a:lnSpc>
                <a:spcPct val="150000"/>
              </a:lnSpc>
              <a:buFont typeface="Wingdings" panose="05000000000000000000" pitchFamily="2" charset="2"/>
              <a:buChar char="n"/>
            </a:pPr>
            <a:r>
              <a:rPr lang="zh-CN" altLang="en-US" sz="2400" dirty="0">
                <a:solidFill>
                  <a:srgbClr val="121212"/>
                </a:solidFill>
                <a:latin typeface="+mn-ea"/>
                <a:cs typeface="Times New Roman" panose="02020603050405020304" pitchFamily="18" charset="0"/>
              </a:rPr>
              <a:t>实验</a:t>
            </a:r>
            <a:endParaRPr lang="en-US" altLang="zh-CN" sz="2400" dirty="0">
              <a:solidFill>
                <a:srgbClr val="121212"/>
              </a:solidFill>
              <a:latin typeface="+mn-ea"/>
              <a:cs typeface="Times New Roman" panose="02020603050405020304" pitchFamily="18" charset="0"/>
            </a:endParaRPr>
          </a:p>
        </p:txBody>
      </p:sp>
      <p:sp>
        <p:nvSpPr>
          <p:cNvPr id="16" name="文本框 15">
            <a:extLst>
              <a:ext uri="{FF2B5EF4-FFF2-40B4-BE49-F238E27FC236}">
                <a16:creationId xmlns:a16="http://schemas.microsoft.com/office/drawing/2014/main" id="{0DAFA282-5802-448E-B19E-2B5BAF87B504}"/>
              </a:ext>
            </a:extLst>
          </p:cNvPr>
          <p:cNvSpPr txBox="1"/>
          <p:nvPr/>
        </p:nvSpPr>
        <p:spPr>
          <a:xfrm>
            <a:off x="1463597" y="2349749"/>
            <a:ext cx="6094140" cy="369332"/>
          </a:xfrm>
          <a:prstGeom prst="rect">
            <a:avLst/>
          </a:prstGeom>
          <a:noFill/>
        </p:spPr>
        <p:txBody>
          <a:bodyPr wrap="square">
            <a:spAutoFit/>
          </a:bodyPr>
          <a:lstStyle/>
          <a:p>
            <a:pPr marL="285750" indent="-285750">
              <a:buFont typeface="Wingdings" panose="05000000000000000000" pitchFamily="2" charset="2"/>
              <a:buChar char="l"/>
            </a:pPr>
            <a:r>
              <a:rPr lang="zh-CN" altLang="en-US" dirty="0">
                <a:latin typeface="+mn-ea"/>
              </a:rPr>
              <a:t>实验分析</a:t>
            </a:r>
          </a:p>
        </p:txBody>
      </p:sp>
      <p:pic>
        <p:nvPicPr>
          <p:cNvPr id="6" name="图片 5">
            <a:extLst>
              <a:ext uri="{FF2B5EF4-FFF2-40B4-BE49-F238E27FC236}">
                <a16:creationId xmlns:a16="http://schemas.microsoft.com/office/drawing/2014/main" id="{978BFE93-80B7-4ACB-A99C-49E061354183}"/>
              </a:ext>
            </a:extLst>
          </p:cNvPr>
          <p:cNvPicPr>
            <a:picLocks noChangeAspect="1"/>
          </p:cNvPicPr>
          <p:nvPr/>
        </p:nvPicPr>
        <p:blipFill>
          <a:blip r:embed="rId3"/>
          <a:stretch>
            <a:fillRect/>
          </a:stretch>
        </p:blipFill>
        <p:spPr>
          <a:xfrm>
            <a:off x="4465987" y="1525985"/>
            <a:ext cx="5492013" cy="5038903"/>
          </a:xfrm>
          <a:prstGeom prst="rect">
            <a:avLst/>
          </a:prstGeom>
        </p:spPr>
      </p:pic>
      <p:sp>
        <p:nvSpPr>
          <p:cNvPr id="13" name="文本框 12">
            <a:extLst>
              <a:ext uri="{FF2B5EF4-FFF2-40B4-BE49-F238E27FC236}">
                <a16:creationId xmlns:a16="http://schemas.microsoft.com/office/drawing/2014/main" id="{21B197A4-A537-41BD-A2AC-EBB5E4CDAD74}"/>
              </a:ext>
            </a:extLst>
          </p:cNvPr>
          <p:cNvSpPr txBox="1"/>
          <p:nvPr/>
        </p:nvSpPr>
        <p:spPr>
          <a:xfrm>
            <a:off x="1876193" y="2965442"/>
            <a:ext cx="2439329" cy="1296445"/>
          </a:xfrm>
          <a:prstGeom prst="rect">
            <a:avLst/>
          </a:prstGeom>
          <a:noFill/>
        </p:spPr>
        <p:txBody>
          <a:bodyPr wrap="square">
            <a:spAutoFit/>
          </a:bodyPr>
          <a:lstStyle/>
          <a:p>
            <a:pPr>
              <a:lnSpc>
                <a:spcPct val="150000"/>
              </a:lnSpc>
            </a:pPr>
            <a:r>
              <a:rPr lang="zh-CN" altLang="en-US" b="0" i="0" dirty="0">
                <a:solidFill>
                  <a:srgbClr val="595959"/>
                </a:solidFill>
                <a:effectLst/>
                <a:latin typeface="+mn-ea"/>
              </a:rPr>
              <a:t>性能更优的模型通常有着更好的</a:t>
            </a:r>
            <a:r>
              <a:rPr lang="en-US" altLang="zh-CN" b="0" i="0" dirty="0">
                <a:solidFill>
                  <a:srgbClr val="595959"/>
                </a:solidFill>
                <a:effectLst/>
                <a:latin typeface="+mn-ea"/>
              </a:rPr>
              <a:t>alignment</a:t>
            </a:r>
            <a:r>
              <a:rPr lang="zh-CN" altLang="en-US" b="0" i="0" dirty="0">
                <a:solidFill>
                  <a:srgbClr val="595959"/>
                </a:solidFill>
                <a:effectLst/>
                <a:latin typeface="+mn-ea"/>
              </a:rPr>
              <a:t>和</a:t>
            </a:r>
            <a:r>
              <a:rPr lang="en-US" altLang="zh-CN" b="0" i="0" dirty="0">
                <a:solidFill>
                  <a:srgbClr val="595959"/>
                </a:solidFill>
                <a:effectLst/>
                <a:latin typeface="+mn-ea"/>
              </a:rPr>
              <a:t>uniformity</a:t>
            </a:r>
            <a:endParaRPr lang="zh-CN" altLang="en-US" dirty="0">
              <a:latin typeface="+mn-ea"/>
            </a:endParaRPr>
          </a:p>
        </p:txBody>
      </p:sp>
    </p:spTree>
    <p:extLst>
      <p:ext uri="{BB962C8B-B14F-4D97-AF65-F5344CB8AC3E}">
        <p14:creationId xmlns:p14="http://schemas.microsoft.com/office/powerpoint/2010/main" val="179091310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417540"/>
            <a:ext cx="5963236" cy="369332"/>
          </a:xfrm>
          <a:prstGeom prst="rect">
            <a:avLst/>
          </a:prstGeom>
          <a:noFill/>
        </p:spPr>
        <p:txBody>
          <a:bodyPr wrap="none" rtlCol="0">
            <a:spAutoFit/>
          </a:bodyPr>
          <a:lstStyle>
            <a:defPPr>
              <a:defRPr lang="zh-CN"/>
            </a:defPPr>
            <a:lvl1pPr>
              <a:defRPr b="1">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defRPr>
            </a:lvl1pPr>
          </a:lstStyle>
          <a:p>
            <a:r>
              <a:rPr lang="en-US" altLang="zh-CN" sz="1800" b="0" i="0" u="none" strike="noStrike" baseline="0" dirty="0" err="1">
                <a:latin typeface="NimbusRomNo9L-Regu"/>
              </a:rPr>
              <a:t>SimCSE</a:t>
            </a:r>
            <a:r>
              <a:rPr lang="en-US" altLang="zh-CN" sz="1800" b="0" i="0" u="none" strike="noStrike" baseline="0" dirty="0">
                <a:latin typeface="NimbusRomNo9L-Regu"/>
              </a:rPr>
              <a:t>: Simple Contrastive Learning of Sentence Embeddings</a:t>
            </a: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a:extLst>
              <a:ext uri="{FF2B5EF4-FFF2-40B4-BE49-F238E27FC236}">
                <a16:creationId xmlns:a16="http://schemas.microsoft.com/office/drawing/2014/main" id="{3AE27E93-8D6C-40BC-8BA6-9C2E7CAE020D}"/>
              </a:ext>
            </a:extLst>
          </p:cNvPr>
          <p:cNvSpPr txBox="1"/>
          <p:nvPr/>
        </p:nvSpPr>
        <p:spPr>
          <a:xfrm>
            <a:off x="1035698" y="1273294"/>
            <a:ext cx="10048862" cy="590033"/>
          </a:xfrm>
          <a:prstGeom prst="rect">
            <a:avLst/>
          </a:prstGeom>
          <a:noFill/>
        </p:spPr>
        <p:txBody>
          <a:bodyPr wrap="square">
            <a:spAutoFit/>
          </a:bodyPr>
          <a:lstStyle/>
          <a:p>
            <a:pPr marL="342900" indent="-342900">
              <a:lnSpc>
                <a:spcPct val="150000"/>
              </a:lnSpc>
              <a:buFont typeface="Wingdings" panose="05000000000000000000" pitchFamily="2" charset="2"/>
              <a:buChar char="n"/>
            </a:pPr>
            <a:r>
              <a:rPr lang="zh-CN" altLang="en-US" sz="2400" dirty="0">
                <a:solidFill>
                  <a:srgbClr val="121212"/>
                </a:solidFill>
                <a:latin typeface="+mn-ea"/>
                <a:cs typeface="Times New Roman" panose="02020603050405020304" pitchFamily="18" charset="0"/>
              </a:rPr>
              <a:t>实验</a:t>
            </a:r>
            <a:endParaRPr lang="en-US" altLang="zh-CN" sz="2400" dirty="0">
              <a:solidFill>
                <a:srgbClr val="121212"/>
              </a:solidFill>
              <a:latin typeface="+mn-ea"/>
              <a:cs typeface="Times New Roman" panose="02020603050405020304" pitchFamily="18" charset="0"/>
            </a:endParaRPr>
          </a:p>
        </p:txBody>
      </p:sp>
      <p:sp>
        <p:nvSpPr>
          <p:cNvPr id="16" name="文本框 15">
            <a:extLst>
              <a:ext uri="{FF2B5EF4-FFF2-40B4-BE49-F238E27FC236}">
                <a16:creationId xmlns:a16="http://schemas.microsoft.com/office/drawing/2014/main" id="{0DAFA282-5802-448E-B19E-2B5BAF87B504}"/>
              </a:ext>
            </a:extLst>
          </p:cNvPr>
          <p:cNvSpPr txBox="1"/>
          <p:nvPr/>
        </p:nvSpPr>
        <p:spPr>
          <a:xfrm>
            <a:off x="1463597" y="2349749"/>
            <a:ext cx="6094140" cy="369332"/>
          </a:xfrm>
          <a:prstGeom prst="rect">
            <a:avLst/>
          </a:prstGeom>
          <a:noFill/>
        </p:spPr>
        <p:txBody>
          <a:bodyPr wrap="square">
            <a:spAutoFit/>
          </a:bodyPr>
          <a:lstStyle/>
          <a:p>
            <a:pPr marL="285750" indent="-285750">
              <a:buFont typeface="Wingdings" panose="05000000000000000000" pitchFamily="2" charset="2"/>
              <a:buChar char="l"/>
            </a:pPr>
            <a:r>
              <a:rPr lang="zh-CN" altLang="en-US" dirty="0">
                <a:latin typeface="+mn-ea"/>
              </a:rPr>
              <a:t>实验分析</a:t>
            </a:r>
          </a:p>
        </p:txBody>
      </p:sp>
      <p:pic>
        <p:nvPicPr>
          <p:cNvPr id="11" name="图片 10">
            <a:extLst>
              <a:ext uri="{FF2B5EF4-FFF2-40B4-BE49-F238E27FC236}">
                <a16:creationId xmlns:a16="http://schemas.microsoft.com/office/drawing/2014/main" id="{16C2D2BA-FD02-4201-A8F3-76E7462BD5BB}"/>
              </a:ext>
            </a:extLst>
          </p:cNvPr>
          <p:cNvPicPr/>
          <p:nvPr/>
        </p:nvPicPr>
        <p:blipFill>
          <a:blip r:embed="rId3"/>
          <a:stretch>
            <a:fillRect/>
          </a:stretch>
        </p:blipFill>
        <p:spPr>
          <a:xfrm>
            <a:off x="4092760" y="2030914"/>
            <a:ext cx="6465490" cy="3553792"/>
          </a:xfrm>
          <a:prstGeom prst="rect">
            <a:avLst/>
          </a:prstGeom>
        </p:spPr>
      </p:pic>
      <p:sp>
        <p:nvSpPr>
          <p:cNvPr id="2" name="矩形 1">
            <a:extLst>
              <a:ext uri="{FF2B5EF4-FFF2-40B4-BE49-F238E27FC236}">
                <a16:creationId xmlns:a16="http://schemas.microsoft.com/office/drawing/2014/main" id="{528C0159-A535-4BC3-A2E1-9BD6E82B92BC}"/>
              </a:ext>
            </a:extLst>
          </p:cNvPr>
          <p:cNvSpPr/>
          <p:nvPr/>
        </p:nvSpPr>
        <p:spPr>
          <a:xfrm>
            <a:off x="8408020" y="2129883"/>
            <a:ext cx="1973765" cy="30331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3208552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484933" y="406906"/>
            <a:ext cx="1338828" cy="369332"/>
          </a:xfrm>
          <a:prstGeom prst="rect">
            <a:avLst/>
          </a:prstGeom>
          <a:noFill/>
        </p:spPr>
        <p:txBody>
          <a:bodyPr wrap="none" rtlCol="0">
            <a:spAutoFit/>
          </a:bodyPr>
          <a:lstStyle>
            <a:defPPr>
              <a:defRPr lang="zh-CN"/>
            </a:defPPr>
            <a:lvl1pPr>
              <a:defRPr b="1">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defRPr>
            </a:lvl1pPr>
          </a:lstStyle>
          <a:p>
            <a:r>
              <a:rPr lang="zh-CN" altLang="en-US" dirty="0"/>
              <a:t>总结与展望</a:t>
            </a: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a:extLst>
              <a:ext uri="{FF2B5EF4-FFF2-40B4-BE49-F238E27FC236}">
                <a16:creationId xmlns:a16="http://schemas.microsoft.com/office/drawing/2014/main" id="{44B80104-3CB1-40BC-87BA-509D0D49BF5B}"/>
              </a:ext>
            </a:extLst>
          </p:cNvPr>
          <p:cNvSpPr txBox="1"/>
          <p:nvPr/>
        </p:nvSpPr>
        <p:spPr>
          <a:xfrm>
            <a:off x="1035698" y="1273294"/>
            <a:ext cx="10048862" cy="5576014"/>
          </a:xfrm>
          <a:prstGeom prst="rect">
            <a:avLst/>
          </a:prstGeom>
          <a:noFill/>
        </p:spPr>
        <p:txBody>
          <a:bodyPr wrap="square">
            <a:spAutoFit/>
          </a:bodyPr>
          <a:lstStyle/>
          <a:p>
            <a:pPr marL="342900" indent="-342900">
              <a:lnSpc>
                <a:spcPct val="150000"/>
              </a:lnSpc>
              <a:buFont typeface="Wingdings" panose="05000000000000000000" pitchFamily="2" charset="2"/>
              <a:buChar char="n"/>
            </a:pPr>
            <a:r>
              <a:rPr lang="zh-CN" altLang="en-US" sz="2400" dirty="0">
                <a:solidFill>
                  <a:srgbClr val="121212"/>
                </a:solidFill>
                <a:latin typeface="+mn-ea"/>
                <a:cs typeface="Times New Roman" panose="02020603050405020304" pitchFamily="18" charset="0"/>
              </a:rPr>
              <a:t>小结</a:t>
            </a:r>
            <a:endParaRPr lang="en-US" altLang="zh-CN" sz="2400" dirty="0">
              <a:solidFill>
                <a:srgbClr val="121212"/>
              </a:solidFill>
              <a:latin typeface="+mn-ea"/>
              <a:cs typeface="Times New Roman" panose="02020603050405020304" pitchFamily="18" charset="0"/>
            </a:endParaRPr>
          </a:p>
          <a:p>
            <a:pPr marL="800100" lvl="1" indent="-342900">
              <a:lnSpc>
                <a:spcPct val="150000"/>
              </a:lnSpc>
              <a:buFont typeface="Arial" panose="020B0604020202020204" pitchFamily="34" charset="0"/>
              <a:buChar char="•"/>
            </a:pPr>
            <a:r>
              <a:rPr lang="zh-CN" altLang="en-US" sz="2400" dirty="0">
                <a:solidFill>
                  <a:srgbClr val="121212"/>
                </a:solidFill>
                <a:latin typeface="+mn-ea"/>
                <a:cs typeface="Times New Roman" panose="02020603050405020304" pitchFamily="18" charset="0"/>
              </a:rPr>
              <a:t>对比学习框架简单，有效</a:t>
            </a:r>
            <a:endParaRPr lang="en-US" altLang="zh-CN" sz="2400" dirty="0">
              <a:solidFill>
                <a:srgbClr val="121212"/>
              </a:solidFill>
              <a:latin typeface="+mn-ea"/>
              <a:cs typeface="Times New Roman" panose="02020603050405020304" pitchFamily="18" charset="0"/>
            </a:endParaRPr>
          </a:p>
          <a:p>
            <a:pPr marL="800100" lvl="1" indent="-342900">
              <a:lnSpc>
                <a:spcPct val="150000"/>
              </a:lnSpc>
              <a:buFont typeface="Arial" panose="020B0604020202020204" pitchFamily="34" charset="0"/>
              <a:buChar char="•"/>
            </a:pPr>
            <a:r>
              <a:rPr lang="zh-CN" altLang="en-US" sz="2400" dirty="0">
                <a:solidFill>
                  <a:srgbClr val="121212"/>
                </a:solidFill>
                <a:latin typeface="+mn-ea"/>
                <a:cs typeface="Times New Roman" panose="02020603050405020304" pitchFamily="18" charset="0"/>
              </a:rPr>
              <a:t>适用于许多类型的任务（生成，常识推理，语义表示等）</a:t>
            </a:r>
            <a:endParaRPr lang="en-US" altLang="zh-CN" sz="2400" dirty="0">
              <a:solidFill>
                <a:srgbClr val="121212"/>
              </a:solidFill>
              <a:latin typeface="+mn-ea"/>
              <a:cs typeface="Times New Roman" panose="02020603050405020304" pitchFamily="18" charset="0"/>
            </a:endParaRPr>
          </a:p>
          <a:p>
            <a:pPr marL="800100" lvl="1" indent="-342900">
              <a:lnSpc>
                <a:spcPct val="150000"/>
              </a:lnSpc>
              <a:buFont typeface="Arial" panose="020B0604020202020204" pitchFamily="34" charset="0"/>
              <a:buChar char="•"/>
            </a:pPr>
            <a:r>
              <a:rPr lang="zh-CN" altLang="en-US" sz="2400" dirty="0">
                <a:solidFill>
                  <a:srgbClr val="121212"/>
                </a:solidFill>
                <a:latin typeface="+mn-ea"/>
                <a:cs typeface="Times New Roman" panose="02020603050405020304" pitchFamily="18" charset="0"/>
              </a:rPr>
              <a:t>提升常用模型的性能，泛化能力强</a:t>
            </a:r>
            <a:endParaRPr lang="en-US" altLang="zh-CN" sz="2400" dirty="0">
              <a:solidFill>
                <a:srgbClr val="121212"/>
              </a:solidFill>
              <a:latin typeface="+mn-ea"/>
              <a:cs typeface="Times New Roman" panose="02020603050405020304" pitchFamily="18" charset="0"/>
            </a:endParaRPr>
          </a:p>
          <a:p>
            <a:pPr marL="342900" indent="-342900">
              <a:lnSpc>
                <a:spcPct val="150000"/>
              </a:lnSpc>
              <a:buFont typeface="Wingdings" panose="05000000000000000000" pitchFamily="2" charset="2"/>
              <a:buChar char="n"/>
            </a:pPr>
            <a:endParaRPr lang="en-US" altLang="zh-CN" sz="2400" dirty="0">
              <a:solidFill>
                <a:srgbClr val="121212"/>
              </a:solidFill>
              <a:latin typeface="+mn-ea"/>
              <a:cs typeface="Times New Roman" panose="02020603050405020304" pitchFamily="18" charset="0"/>
            </a:endParaRPr>
          </a:p>
          <a:p>
            <a:pPr marL="342900" indent="-342900">
              <a:lnSpc>
                <a:spcPct val="150000"/>
              </a:lnSpc>
              <a:buFont typeface="Wingdings" panose="05000000000000000000" pitchFamily="2" charset="2"/>
              <a:buChar char="n"/>
            </a:pPr>
            <a:r>
              <a:rPr lang="zh-CN" altLang="en-US" sz="2400" dirty="0">
                <a:solidFill>
                  <a:srgbClr val="121212"/>
                </a:solidFill>
                <a:latin typeface="+mn-ea"/>
                <a:cs typeface="Times New Roman" panose="02020603050405020304" pitchFamily="18" charset="0"/>
              </a:rPr>
              <a:t>难点</a:t>
            </a:r>
            <a:endParaRPr lang="en-US" altLang="zh-CN" sz="2400" dirty="0">
              <a:solidFill>
                <a:srgbClr val="121212"/>
              </a:solidFill>
              <a:latin typeface="+mn-ea"/>
              <a:cs typeface="Times New Roman" panose="02020603050405020304" pitchFamily="18" charset="0"/>
            </a:endParaRPr>
          </a:p>
          <a:p>
            <a:pPr marL="800100" lvl="1" indent="-342900">
              <a:lnSpc>
                <a:spcPct val="150000"/>
              </a:lnSpc>
              <a:buFont typeface="Arial" panose="020B0604020202020204" pitchFamily="34" charset="0"/>
              <a:buChar char="•"/>
            </a:pPr>
            <a:r>
              <a:rPr lang="zh-CN" altLang="en-US" sz="2400" dirty="0">
                <a:solidFill>
                  <a:srgbClr val="121212"/>
                </a:solidFill>
                <a:latin typeface="+mn-ea"/>
                <a:cs typeface="Times New Roman" panose="02020603050405020304" pitchFamily="18" charset="0"/>
              </a:rPr>
              <a:t>正例对</a:t>
            </a:r>
            <a:r>
              <a:rPr lang="en-US" altLang="zh-CN" sz="2400" dirty="0">
                <a:solidFill>
                  <a:srgbClr val="121212"/>
                </a:solidFill>
                <a:latin typeface="+mn-ea"/>
                <a:cs typeface="Times New Roman" panose="02020603050405020304" pitchFamily="18" charset="0"/>
              </a:rPr>
              <a:t>/</a:t>
            </a:r>
            <a:r>
              <a:rPr lang="zh-CN" altLang="en-US" sz="2400" dirty="0">
                <a:solidFill>
                  <a:srgbClr val="121212"/>
                </a:solidFill>
                <a:latin typeface="+mn-ea"/>
                <a:cs typeface="Times New Roman" panose="02020603050405020304" pitchFamily="18" charset="0"/>
              </a:rPr>
              <a:t>负例对的构建</a:t>
            </a:r>
            <a:endParaRPr lang="en-US" altLang="zh-CN" sz="2400" dirty="0">
              <a:solidFill>
                <a:srgbClr val="121212"/>
              </a:solidFill>
              <a:latin typeface="+mn-ea"/>
              <a:cs typeface="Times New Roman" panose="02020603050405020304" pitchFamily="18" charset="0"/>
            </a:endParaRPr>
          </a:p>
          <a:p>
            <a:pPr marL="800100" lvl="1" indent="-342900">
              <a:lnSpc>
                <a:spcPct val="150000"/>
              </a:lnSpc>
              <a:buFont typeface="Arial" panose="020B0604020202020204" pitchFamily="34" charset="0"/>
              <a:buChar char="•"/>
            </a:pPr>
            <a:r>
              <a:rPr lang="zh-CN" altLang="en-US" sz="2400" dirty="0">
                <a:solidFill>
                  <a:srgbClr val="121212"/>
                </a:solidFill>
                <a:latin typeface="+mn-ea"/>
                <a:cs typeface="Times New Roman" panose="02020603050405020304" pitchFamily="18" charset="0"/>
              </a:rPr>
              <a:t>损失函数的设计</a:t>
            </a:r>
            <a:endParaRPr lang="en-US" altLang="zh-CN" sz="2400" dirty="0">
              <a:solidFill>
                <a:srgbClr val="121212"/>
              </a:solidFill>
              <a:latin typeface="+mn-ea"/>
              <a:cs typeface="Times New Roman" panose="02020603050405020304" pitchFamily="18" charset="0"/>
            </a:endParaRPr>
          </a:p>
          <a:p>
            <a:pPr marL="800100" lvl="1" indent="-342900">
              <a:lnSpc>
                <a:spcPct val="150000"/>
              </a:lnSpc>
              <a:buFont typeface="Arial" panose="020B0604020202020204" pitchFamily="34" charset="0"/>
              <a:buChar char="•"/>
            </a:pPr>
            <a:r>
              <a:rPr lang="zh-CN" altLang="en-US" sz="2400" dirty="0">
                <a:solidFill>
                  <a:srgbClr val="121212"/>
                </a:solidFill>
                <a:latin typeface="+mn-ea"/>
                <a:cs typeface="Times New Roman" panose="02020603050405020304" pitchFamily="18" charset="0"/>
              </a:rPr>
              <a:t>需要具体问题具体分析</a:t>
            </a:r>
            <a:endParaRPr lang="en-US" altLang="zh-CN" sz="2400" dirty="0">
              <a:solidFill>
                <a:srgbClr val="121212"/>
              </a:solidFill>
              <a:latin typeface="+mn-ea"/>
              <a:cs typeface="Times New Roman" panose="02020603050405020304" pitchFamily="18" charset="0"/>
            </a:endParaRPr>
          </a:p>
          <a:p>
            <a:pPr marL="342900" indent="-342900">
              <a:lnSpc>
                <a:spcPct val="150000"/>
              </a:lnSpc>
              <a:buFont typeface="Wingdings" panose="05000000000000000000" pitchFamily="2" charset="2"/>
              <a:buChar char="n"/>
            </a:pPr>
            <a:endParaRPr lang="en-US" altLang="zh-CN" sz="2400" dirty="0">
              <a:solidFill>
                <a:srgbClr val="121212"/>
              </a:solidFill>
              <a:latin typeface="+mn-ea"/>
              <a:cs typeface="Times New Roman" panose="02020603050405020304" pitchFamily="18" charset="0"/>
            </a:endParaRPr>
          </a:p>
        </p:txBody>
      </p:sp>
    </p:spTree>
    <p:extLst>
      <p:ext uri="{BB962C8B-B14F-4D97-AF65-F5344CB8AC3E}">
        <p14:creationId xmlns:p14="http://schemas.microsoft.com/office/powerpoint/2010/main" val="125381794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8C16DAA-CD44-48FD-852D-977BFBD33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953" y="-175124"/>
            <a:ext cx="9752893" cy="6887981"/>
          </a:xfrm>
          <a:prstGeom prst="rect">
            <a:avLst/>
          </a:prstGeom>
        </p:spPr>
      </p:pic>
      <p:sp>
        <p:nvSpPr>
          <p:cNvPr id="6" name="矩形 5">
            <a:extLst>
              <a:ext uri="{FF2B5EF4-FFF2-40B4-BE49-F238E27FC236}">
                <a16:creationId xmlns:a16="http://schemas.microsoft.com/office/drawing/2014/main" id="{081B6F3E-380E-4F3B-B833-6D6CB52DA400}"/>
              </a:ext>
            </a:extLst>
          </p:cNvPr>
          <p:cNvSpPr/>
          <p:nvPr/>
        </p:nvSpPr>
        <p:spPr>
          <a:xfrm>
            <a:off x="0" y="2473038"/>
            <a:ext cx="12192000" cy="2992584"/>
          </a:xfrm>
          <a:prstGeom prst="rect">
            <a:avLst/>
          </a:prstGeom>
          <a:solidFill>
            <a:srgbClr val="047D8A">
              <a:alpha val="85098"/>
            </a:srgbClr>
          </a:solidFill>
          <a:ln>
            <a:noFill/>
          </a:ln>
          <a:effectLst>
            <a:outerShdw blurRad="203200" dist="152400" dir="5400000" algn="t"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057E46E-41FE-4905-8921-75D72F0C9E6C}"/>
              </a:ext>
            </a:extLst>
          </p:cNvPr>
          <p:cNvSpPr txBox="1"/>
          <p:nvPr/>
        </p:nvSpPr>
        <p:spPr>
          <a:xfrm>
            <a:off x="1548882" y="3103281"/>
            <a:ext cx="9114198" cy="707886"/>
          </a:xfrm>
          <a:prstGeom prst="rect">
            <a:avLst/>
          </a:prstGeom>
          <a:noFill/>
        </p:spPr>
        <p:txBody>
          <a:bodyPr wrap="square" rtlCol="0">
            <a:spAutoFit/>
          </a:bodyPr>
          <a:lstStyle/>
          <a:p>
            <a:pPr algn="ctr"/>
            <a:r>
              <a:rPr lang="zh-CN" altLang="en-US" sz="4000" b="1" dirty="0">
                <a:solidFill>
                  <a:schemeClr val="bg1"/>
                </a:solidFill>
                <a:latin typeface="Times New Roman" panose="02020603050405020304" pitchFamily="18" charset="0"/>
                <a:ea typeface="字魂59号-创粗黑" panose="00000500000000000000" pitchFamily="2" charset="-122"/>
                <a:cs typeface="Times New Roman" panose="02020603050405020304" pitchFamily="18" charset="0"/>
              </a:rPr>
              <a:t>感  </a:t>
            </a:r>
            <a:r>
              <a:rPr lang="zh-CN" altLang="en-US" sz="4000" b="1">
                <a:solidFill>
                  <a:schemeClr val="bg1"/>
                </a:solidFill>
                <a:latin typeface="Times New Roman" panose="02020603050405020304" pitchFamily="18" charset="0"/>
                <a:ea typeface="字魂59号-创粗黑" panose="00000500000000000000" pitchFamily="2" charset="-122"/>
                <a:cs typeface="Times New Roman" panose="02020603050405020304" pitchFamily="18" charset="0"/>
              </a:rPr>
              <a:t>谢  聆 </a:t>
            </a:r>
            <a:r>
              <a:rPr lang="zh-CN" altLang="en-US" sz="4000" b="1" dirty="0">
                <a:solidFill>
                  <a:schemeClr val="bg1"/>
                </a:solidFill>
                <a:latin typeface="Times New Roman" panose="02020603050405020304" pitchFamily="18" charset="0"/>
                <a:ea typeface="字魂59号-创粗黑" panose="00000500000000000000" pitchFamily="2" charset="-122"/>
                <a:cs typeface="Times New Roman" panose="02020603050405020304" pitchFamily="18" charset="0"/>
              </a:rPr>
              <a:t>听！</a:t>
            </a:r>
          </a:p>
        </p:txBody>
      </p:sp>
      <p:sp>
        <p:nvSpPr>
          <p:cNvPr id="9" name="文本框 8">
            <a:extLst>
              <a:ext uri="{FF2B5EF4-FFF2-40B4-BE49-F238E27FC236}">
                <a16:creationId xmlns:a16="http://schemas.microsoft.com/office/drawing/2014/main" id="{48A5B093-EEFD-4BDC-9FBE-6A7046F73F51}"/>
              </a:ext>
            </a:extLst>
          </p:cNvPr>
          <p:cNvSpPr txBox="1"/>
          <p:nvPr/>
        </p:nvSpPr>
        <p:spPr>
          <a:xfrm rot="20709164">
            <a:off x="819058" y="810518"/>
            <a:ext cx="3486427" cy="923330"/>
          </a:xfrm>
          <a:prstGeom prst="rect">
            <a:avLst/>
          </a:prstGeom>
          <a:noFill/>
        </p:spPr>
        <p:txBody>
          <a:bodyPr wrap="square" rtlCol="0">
            <a:spAutoFit/>
          </a:bodyPr>
          <a:lstStyle/>
          <a:p>
            <a:pPr algn="dist"/>
            <a:r>
              <a:rPr lang="en-US" altLang="zh-CN" sz="5400" b="1" dirty="0">
                <a:solidFill>
                  <a:srgbClr val="1B828D"/>
                </a:solidFill>
                <a:latin typeface="字魂58号-创中黑" panose="00000500000000000000" pitchFamily="2" charset="-122"/>
                <a:ea typeface="字魂58号-创中黑" panose="00000500000000000000" pitchFamily="2" charset="-122"/>
              </a:rPr>
              <a:t>Fighting</a:t>
            </a:r>
            <a:r>
              <a:rPr lang="zh-CN" altLang="en-US" sz="5400" b="1" dirty="0">
                <a:solidFill>
                  <a:srgbClr val="1B828D"/>
                </a:solidFill>
                <a:latin typeface="字魂58号-创中黑" panose="00000500000000000000" pitchFamily="2" charset="-122"/>
                <a:ea typeface="字魂58号-创中黑" panose="00000500000000000000" pitchFamily="2" charset="-122"/>
              </a:rPr>
              <a:t>！</a:t>
            </a:r>
          </a:p>
        </p:txBody>
      </p:sp>
    </p:spTree>
    <p:extLst>
      <p:ext uri="{BB962C8B-B14F-4D97-AF65-F5344CB8AC3E}">
        <p14:creationId xmlns:p14="http://schemas.microsoft.com/office/powerpoint/2010/main" val="112046052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0" name="图片 9">
            <a:extLst>
              <a:ext uri="{FF2B5EF4-FFF2-40B4-BE49-F238E27FC236}">
                <a16:creationId xmlns:a16="http://schemas.microsoft.com/office/drawing/2014/main" id="{5D8643BD-EBC6-4B9E-8F4D-AB22147EB7C0}"/>
              </a:ext>
            </a:extLst>
          </p:cNvPr>
          <p:cNvPicPr>
            <a:picLocks noChangeAspect="1"/>
          </p:cNvPicPr>
          <p:nvPr/>
        </p:nvPicPr>
        <p:blipFill>
          <a:blip r:embed="rId3"/>
          <a:stretch>
            <a:fillRect/>
          </a:stretch>
        </p:blipFill>
        <p:spPr>
          <a:xfrm>
            <a:off x="1035698" y="1940568"/>
            <a:ext cx="6854140" cy="1696703"/>
          </a:xfrm>
          <a:prstGeom prst="rect">
            <a:avLst/>
          </a:prstGeom>
        </p:spPr>
      </p:pic>
      <p:sp>
        <p:nvSpPr>
          <p:cNvPr id="11" name="文本框 10">
            <a:extLst>
              <a:ext uri="{FF2B5EF4-FFF2-40B4-BE49-F238E27FC236}">
                <a16:creationId xmlns:a16="http://schemas.microsoft.com/office/drawing/2014/main" id="{B1C9FD9E-AAB7-4CB5-B92E-59D25893A036}"/>
              </a:ext>
            </a:extLst>
          </p:cNvPr>
          <p:cNvSpPr txBox="1"/>
          <p:nvPr/>
        </p:nvSpPr>
        <p:spPr>
          <a:xfrm>
            <a:off x="1035698" y="1273294"/>
            <a:ext cx="6096000" cy="461665"/>
          </a:xfrm>
          <a:prstGeom prst="rect">
            <a:avLst/>
          </a:prstGeom>
          <a:noFill/>
        </p:spPr>
        <p:txBody>
          <a:bodyPr wrap="square">
            <a:spAutoFit/>
          </a:bodyPr>
          <a:lstStyle/>
          <a:p>
            <a:pPr marL="342900" indent="-342900" algn="l">
              <a:buFont typeface="Wingdings" panose="05000000000000000000" pitchFamily="2" charset="2"/>
              <a:buChar char="Ø"/>
            </a:pPr>
            <a:r>
              <a:rPr lang="zh-CN" altLang="en-US" sz="2400" b="1" i="0" dirty="0">
                <a:solidFill>
                  <a:srgbClr val="121212"/>
                </a:solidFill>
                <a:effectLst/>
                <a:latin typeface="Times New Roman" panose="02020603050405020304" pitchFamily="18" charset="0"/>
                <a:cs typeface="Times New Roman" panose="02020603050405020304" pitchFamily="18" charset="0"/>
              </a:rPr>
              <a:t>对比思想</a:t>
            </a:r>
            <a:endParaRPr lang="en-US" altLang="zh-CN" sz="2400" b="1" i="0" dirty="0">
              <a:solidFill>
                <a:srgbClr val="121212"/>
              </a:solidFill>
              <a:effectLst/>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50ECF0CD-42ED-4A95-A061-3AE0ECE7DA9D}"/>
              </a:ext>
            </a:extLst>
          </p:cNvPr>
          <p:cNvPicPr>
            <a:picLocks noChangeAspect="1"/>
          </p:cNvPicPr>
          <p:nvPr/>
        </p:nvPicPr>
        <p:blipFill>
          <a:blip r:embed="rId4"/>
          <a:stretch>
            <a:fillRect/>
          </a:stretch>
        </p:blipFill>
        <p:spPr>
          <a:xfrm>
            <a:off x="5775170" y="3637271"/>
            <a:ext cx="5593868" cy="2935455"/>
          </a:xfrm>
          <a:prstGeom prst="rect">
            <a:avLst/>
          </a:prstGeom>
        </p:spPr>
      </p:pic>
      <p:sp>
        <p:nvSpPr>
          <p:cNvPr id="13" name="文本框 12">
            <a:extLst>
              <a:ext uri="{FF2B5EF4-FFF2-40B4-BE49-F238E27FC236}">
                <a16:creationId xmlns:a16="http://schemas.microsoft.com/office/drawing/2014/main" id="{3E92E0B6-FECC-4E95-AFBC-3FB9081A60C6}"/>
              </a:ext>
            </a:extLst>
          </p:cNvPr>
          <p:cNvSpPr txBox="1"/>
          <p:nvPr/>
        </p:nvSpPr>
        <p:spPr>
          <a:xfrm>
            <a:off x="1402703" y="396332"/>
            <a:ext cx="1569660" cy="369332"/>
          </a:xfrm>
          <a:prstGeom prst="rect">
            <a:avLst/>
          </a:prstGeom>
          <a:noFill/>
        </p:spPr>
        <p:txBody>
          <a:bodyPr wrap="none" rtlCol="0">
            <a:spAutoFit/>
          </a:bodyPr>
          <a:lstStyle/>
          <a:p>
            <a:r>
              <a:rPr lang="zh-CN" altLang="en-US" b="1" dirty="0">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rPr>
              <a:t>对比学习简述</a:t>
            </a:r>
            <a:endParaRPr lang="zh-CN" altLang="en-US" dirty="0">
              <a:latin typeface="字魂58号-创中黑" panose="00000500000000000000" pitchFamily="2" charset="-122"/>
              <a:ea typeface="字魂58号-创中黑" panose="00000500000000000000" pitchFamily="2" charset="-122"/>
            </a:endParaRPr>
          </a:p>
        </p:txBody>
      </p:sp>
    </p:spTree>
    <p:extLst>
      <p:ext uri="{BB962C8B-B14F-4D97-AF65-F5344CB8AC3E}">
        <p14:creationId xmlns:p14="http://schemas.microsoft.com/office/powerpoint/2010/main" val="7649450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1" name="图片 10">
            <a:extLst>
              <a:ext uri="{FF2B5EF4-FFF2-40B4-BE49-F238E27FC236}">
                <a16:creationId xmlns:a16="http://schemas.microsoft.com/office/drawing/2014/main" id="{94E9E0F4-DC3D-422A-8F57-7C86A4BA87FD}"/>
              </a:ext>
            </a:extLst>
          </p:cNvPr>
          <p:cNvPicPr>
            <a:picLocks noChangeAspect="1"/>
          </p:cNvPicPr>
          <p:nvPr/>
        </p:nvPicPr>
        <p:blipFill>
          <a:blip r:embed="rId3"/>
          <a:stretch>
            <a:fillRect/>
          </a:stretch>
        </p:blipFill>
        <p:spPr>
          <a:xfrm>
            <a:off x="7018578" y="2296551"/>
            <a:ext cx="4555556" cy="3757502"/>
          </a:xfrm>
          <a:prstGeom prst="rect">
            <a:avLst/>
          </a:prstGeom>
        </p:spPr>
      </p:pic>
      <p:sp>
        <p:nvSpPr>
          <p:cNvPr id="16" name="文本框 15">
            <a:extLst>
              <a:ext uri="{FF2B5EF4-FFF2-40B4-BE49-F238E27FC236}">
                <a16:creationId xmlns:a16="http://schemas.microsoft.com/office/drawing/2014/main" id="{1153D3F9-7CC1-4B94-BD1A-94E417EE3BB3}"/>
              </a:ext>
            </a:extLst>
          </p:cNvPr>
          <p:cNvSpPr txBox="1"/>
          <p:nvPr/>
        </p:nvSpPr>
        <p:spPr>
          <a:xfrm>
            <a:off x="1035698" y="1273294"/>
            <a:ext cx="6096000" cy="461665"/>
          </a:xfrm>
          <a:prstGeom prst="rect">
            <a:avLst/>
          </a:prstGeom>
          <a:noFill/>
        </p:spPr>
        <p:txBody>
          <a:bodyPr wrap="square">
            <a:spAutoFit/>
          </a:bodyPr>
          <a:lstStyle/>
          <a:p>
            <a:pPr marL="342900" indent="-342900" algn="l">
              <a:buFont typeface="Wingdings" panose="05000000000000000000" pitchFamily="2" charset="2"/>
              <a:buChar char="Ø"/>
            </a:pPr>
            <a:r>
              <a:rPr lang="zh-CN" altLang="en-US" sz="2400" b="1" i="0" dirty="0">
                <a:solidFill>
                  <a:srgbClr val="121212"/>
                </a:solidFill>
                <a:effectLst/>
                <a:latin typeface="Times New Roman" panose="02020603050405020304" pitchFamily="18" charset="0"/>
                <a:cs typeface="Times New Roman" panose="02020603050405020304" pitchFamily="18" charset="0"/>
              </a:rPr>
              <a:t>对比思想</a:t>
            </a:r>
            <a:endParaRPr lang="en-US" altLang="zh-CN" sz="2400" b="1" i="0" dirty="0">
              <a:solidFill>
                <a:srgbClr val="121212"/>
              </a:solidFill>
              <a:effectLst/>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48D06A82-C9D1-4DE6-87EF-9927598E4ACF}"/>
              </a:ext>
            </a:extLst>
          </p:cNvPr>
          <p:cNvSpPr txBox="1"/>
          <p:nvPr/>
        </p:nvSpPr>
        <p:spPr>
          <a:xfrm>
            <a:off x="1402703" y="396332"/>
            <a:ext cx="1569660" cy="369332"/>
          </a:xfrm>
          <a:prstGeom prst="rect">
            <a:avLst/>
          </a:prstGeom>
          <a:noFill/>
        </p:spPr>
        <p:txBody>
          <a:bodyPr wrap="none" rtlCol="0">
            <a:spAutoFit/>
          </a:bodyPr>
          <a:lstStyle/>
          <a:p>
            <a:r>
              <a:rPr lang="zh-CN" altLang="en-US" b="1" dirty="0">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rPr>
              <a:t>对比学习简述</a:t>
            </a:r>
            <a:endParaRPr lang="zh-CN" altLang="en-US" dirty="0">
              <a:latin typeface="字魂58号-创中黑" panose="00000500000000000000" pitchFamily="2" charset="-122"/>
              <a:ea typeface="字魂58号-创中黑" panose="00000500000000000000" pitchFamily="2" charset="-122"/>
            </a:endParaRPr>
          </a:p>
        </p:txBody>
      </p:sp>
      <p:sp>
        <p:nvSpPr>
          <p:cNvPr id="20" name="文本框 19">
            <a:extLst>
              <a:ext uri="{FF2B5EF4-FFF2-40B4-BE49-F238E27FC236}">
                <a16:creationId xmlns:a16="http://schemas.microsoft.com/office/drawing/2014/main" id="{9BE07DAA-CC11-4E11-96BF-E86386D1F366}"/>
              </a:ext>
            </a:extLst>
          </p:cNvPr>
          <p:cNvSpPr txBox="1"/>
          <p:nvPr/>
        </p:nvSpPr>
        <p:spPr>
          <a:xfrm>
            <a:off x="1362269" y="2185242"/>
            <a:ext cx="6096000" cy="1015663"/>
          </a:xfrm>
          <a:prstGeom prst="rect">
            <a:avLst/>
          </a:prstGeom>
          <a:noFill/>
        </p:spPr>
        <p:txBody>
          <a:bodyPr wrap="square">
            <a:spAutoFit/>
          </a:bodyPr>
          <a:lstStyle/>
          <a:p>
            <a:pPr marL="342900" indent="-342900">
              <a:buFont typeface="Arial" panose="020B0604020202020204" pitchFamily="34" charset="0"/>
              <a:buChar char="•"/>
            </a:pPr>
            <a:r>
              <a:rPr lang="zh-CN" altLang="en-US" sz="2000" b="1" i="0" dirty="0">
                <a:solidFill>
                  <a:srgbClr val="121212"/>
                </a:solidFill>
                <a:effectLst/>
                <a:latin typeface="-apple-system"/>
              </a:rPr>
              <a:t>目标：</a:t>
            </a:r>
            <a:r>
              <a:rPr lang="zh-CN" altLang="en-US" i="0" dirty="0">
                <a:solidFill>
                  <a:srgbClr val="121212"/>
                </a:solidFill>
                <a:effectLst/>
                <a:latin typeface="-apple-system"/>
              </a:rPr>
              <a:t>拉近相似的样本，推开不相似的样本</a:t>
            </a:r>
            <a:endParaRPr lang="en-US" altLang="zh-CN" i="0" dirty="0">
              <a:solidFill>
                <a:srgbClr val="121212"/>
              </a:solidFill>
              <a:effectLst/>
              <a:latin typeface="-apple-system"/>
            </a:endParaRPr>
          </a:p>
          <a:p>
            <a:endParaRPr lang="en-US" altLang="zh-CN" sz="2000" b="1" i="0" dirty="0">
              <a:solidFill>
                <a:srgbClr val="121212"/>
              </a:solidFill>
              <a:effectLst/>
              <a:latin typeface="-apple-system"/>
            </a:endParaRPr>
          </a:p>
          <a:p>
            <a:pPr marL="342900" indent="-342900">
              <a:buFont typeface="Arial" panose="020B0604020202020204" pitchFamily="34" charset="0"/>
              <a:buChar char="•"/>
            </a:pPr>
            <a:r>
              <a:rPr lang="zh-CN" altLang="en-US" sz="2000" b="1" i="0" dirty="0">
                <a:solidFill>
                  <a:srgbClr val="121212"/>
                </a:solidFill>
                <a:effectLst/>
                <a:latin typeface="-apple-system"/>
              </a:rPr>
              <a:t>最终目标</a:t>
            </a:r>
            <a:r>
              <a:rPr lang="en-US" altLang="zh-CN" sz="2000" b="0" i="0" dirty="0">
                <a:solidFill>
                  <a:srgbClr val="121212"/>
                </a:solidFill>
                <a:effectLst/>
                <a:latin typeface="-apple-system"/>
              </a:rPr>
              <a:t>:</a:t>
            </a:r>
            <a:endParaRPr lang="zh-CN" altLang="en-US" sz="2000" dirty="0"/>
          </a:p>
        </p:txBody>
      </p:sp>
      <p:pic>
        <p:nvPicPr>
          <p:cNvPr id="22" name="图片 21">
            <a:extLst>
              <a:ext uri="{FF2B5EF4-FFF2-40B4-BE49-F238E27FC236}">
                <a16:creationId xmlns:a16="http://schemas.microsoft.com/office/drawing/2014/main" id="{B1DB5C54-D5F4-4697-87CB-CAC8756EE340}"/>
              </a:ext>
            </a:extLst>
          </p:cNvPr>
          <p:cNvPicPr>
            <a:picLocks noChangeAspect="1"/>
          </p:cNvPicPr>
          <p:nvPr/>
        </p:nvPicPr>
        <p:blipFill>
          <a:blip r:embed="rId4"/>
          <a:stretch>
            <a:fillRect/>
          </a:stretch>
        </p:blipFill>
        <p:spPr>
          <a:xfrm>
            <a:off x="2028117" y="3549668"/>
            <a:ext cx="3763084" cy="1248736"/>
          </a:xfrm>
          <a:prstGeom prst="rect">
            <a:avLst/>
          </a:prstGeom>
        </p:spPr>
      </p:pic>
      <p:sp>
        <p:nvSpPr>
          <p:cNvPr id="24" name="文本框 23">
            <a:extLst>
              <a:ext uri="{FF2B5EF4-FFF2-40B4-BE49-F238E27FC236}">
                <a16:creationId xmlns:a16="http://schemas.microsoft.com/office/drawing/2014/main" id="{97E29A0E-29E5-43F4-A1E1-4D379707434A}"/>
              </a:ext>
            </a:extLst>
          </p:cNvPr>
          <p:cNvSpPr txBox="1"/>
          <p:nvPr/>
        </p:nvSpPr>
        <p:spPr>
          <a:xfrm>
            <a:off x="1510004" y="5149699"/>
            <a:ext cx="5283200" cy="1388970"/>
          </a:xfrm>
          <a:prstGeom prst="rect">
            <a:avLst/>
          </a:prstGeom>
          <a:noFill/>
        </p:spPr>
        <p:txBody>
          <a:bodyPr wrap="square">
            <a:spAutoFit/>
          </a:bodyPr>
          <a:lstStyle/>
          <a:p>
            <a:pPr algn="l">
              <a:lnSpc>
                <a:spcPct val="150000"/>
              </a:lnSpc>
              <a:buFont typeface="Arial" panose="020B0604020202020204" pitchFamily="34" charset="0"/>
              <a:buChar char="•"/>
            </a:pPr>
            <a:r>
              <a:rPr lang="zh-CN" altLang="en-US" sz="2000" b="1" i="0" dirty="0">
                <a:solidFill>
                  <a:srgbClr val="121212"/>
                </a:solidFill>
                <a:effectLst/>
                <a:latin typeface="-apple-system"/>
              </a:rPr>
              <a:t>丈量二者距离</a:t>
            </a:r>
            <a:r>
              <a:rPr lang="zh-CN" altLang="en-US" sz="2000" b="0" i="0" dirty="0">
                <a:solidFill>
                  <a:srgbClr val="121212"/>
                </a:solidFill>
                <a:effectLst/>
                <a:latin typeface="-apple-system"/>
              </a:rPr>
              <a:t>：</a:t>
            </a:r>
            <a:r>
              <a:rPr lang="zh-CN" altLang="en-US" b="0" i="0" dirty="0">
                <a:solidFill>
                  <a:srgbClr val="121212"/>
                </a:solidFill>
                <a:effectLst/>
                <a:latin typeface="-apple-system"/>
              </a:rPr>
              <a:t>欧几里得距离，余弦相似度等</a:t>
            </a:r>
          </a:p>
          <a:p>
            <a:pPr algn="l">
              <a:lnSpc>
                <a:spcPct val="150000"/>
              </a:lnSpc>
              <a:buFont typeface="Arial" panose="020B0604020202020204" pitchFamily="34" charset="0"/>
              <a:buChar char="•"/>
            </a:pPr>
            <a:r>
              <a:rPr lang="zh-CN" altLang="en-US" sz="2000" b="1" i="0" dirty="0">
                <a:solidFill>
                  <a:srgbClr val="121212"/>
                </a:solidFill>
                <a:effectLst/>
                <a:latin typeface="-apple-system"/>
              </a:rPr>
              <a:t>目标</a:t>
            </a:r>
            <a:r>
              <a:rPr lang="zh-CN" altLang="en-US" sz="2000" b="0" i="0" dirty="0">
                <a:solidFill>
                  <a:srgbClr val="121212"/>
                </a:solidFill>
                <a:effectLst/>
                <a:latin typeface="-apple-system"/>
              </a:rPr>
              <a:t>：</a:t>
            </a:r>
            <a:r>
              <a:rPr lang="zh-CN" altLang="en-US" i="0" dirty="0">
                <a:solidFill>
                  <a:srgbClr val="121212"/>
                </a:solidFill>
                <a:effectLst/>
                <a:latin typeface="-apple-system"/>
              </a:rPr>
              <a:t>给定锚点，通过空间变换，使得锚点与正样本间距离尽可能小，与负样本距离尽可能大</a:t>
            </a:r>
            <a:endParaRPr lang="zh-CN" altLang="en-US" dirty="0"/>
          </a:p>
        </p:txBody>
      </p:sp>
    </p:spTree>
    <p:extLst>
      <p:ext uri="{BB962C8B-B14F-4D97-AF65-F5344CB8AC3E}">
        <p14:creationId xmlns:p14="http://schemas.microsoft.com/office/powerpoint/2010/main" val="117089185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a:extLst>
              <a:ext uri="{FF2B5EF4-FFF2-40B4-BE49-F238E27FC236}">
                <a16:creationId xmlns:a16="http://schemas.microsoft.com/office/drawing/2014/main" id="{F76148BA-0182-4E33-8B6E-2CCA97105D70}"/>
              </a:ext>
            </a:extLst>
          </p:cNvPr>
          <p:cNvSpPr txBox="1"/>
          <p:nvPr/>
        </p:nvSpPr>
        <p:spPr>
          <a:xfrm>
            <a:off x="1035698" y="1273294"/>
            <a:ext cx="6096000" cy="461665"/>
          </a:xfrm>
          <a:prstGeom prst="rect">
            <a:avLst/>
          </a:prstGeom>
          <a:noFill/>
        </p:spPr>
        <p:txBody>
          <a:bodyPr wrap="square">
            <a:spAutoFit/>
          </a:bodyPr>
          <a:lstStyle/>
          <a:p>
            <a:pPr marL="342900" indent="-342900" algn="l">
              <a:buFont typeface="Wingdings" panose="05000000000000000000" pitchFamily="2" charset="2"/>
              <a:buChar char="Ø"/>
            </a:pPr>
            <a:r>
              <a:rPr lang="zh-CN" altLang="en-US" sz="2400" b="1" i="0" dirty="0">
                <a:solidFill>
                  <a:srgbClr val="121212"/>
                </a:solidFill>
                <a:effectLst/>
                <a:latin typeface="Times New Roman" panose="02020603050405020304" pitchFamily="18" charset="0"/>
                <a:cs typeface="Times New Roman" panose="02020603050405020304" pitchFamily="18" charset="0"/>
              </a:rPr>
              <a:t>对比损失</a:t>
            </a:r>
            <a:endParaRPr lang="en-US" altLang="zh-CN" sz="2400" b="1" i="0" dirty="0">
              <a:solidFill>
                <a:srgbClr val="121212"/>
              </a:solidFill>
              <a:effectLst/>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E1FC38B9-1F99-41EF-9B41-8B61630C07A6}"/>
              </a:ext>
            </a:extLst>
          </p:cNvPr>
          <p:cNvPicPr>
            <a:picLocks noChangeAspect="1"/>
          </p:cNvPicPr>
          <p:nvPr/>
        </p:nvPicPr>
        <p:blipFill>
          <a:blip r:embed="rId3"/>
          <a:stretch>
            <a:fillRect/>
          </a:stretch>
        </p:blipFill>
        <p:spPr>
          <a:xfrm>
            <a:off x="1782300" y="2282815"/>
            <a:ext cx="7167918" cy="461663"/>
          </a:xfrm>
          <a:prstGeom prst="rect">
            <a:avLst/>
          </a:prstGeom>
        </p:spPr>
      </p:pic>
      <p:pic>
        <p:nvPicPr>
          <p:cNvPr id="11" name="图片 10">
            <a:extLst>
              <a:ext uri="{FF2B5EF4-FFF2-40B4-BE49-F238E27FC236}">
                <a16:creationId xmlns:a16="http://schemas.microsoft.com/office/drawing/2014/main" id="{8B49B479-9CBF-4B6E-9B16-084F59DA50E4}"/>
              </a:ext>
            </a:extLst>
          </p:cNvPr>
          <p:cNvPicPr>
            <a:picLocks noChangeAspect="1"/>
          </p:cNvPicPr>
          <p:nvPr/>
        </p:nvPicPr>
        <p:blipFill>
          <a:blip r:embed="rId4"/>
          <a:stretch>
            <a:fillRect/>
          </a:stretch>
        </p:blipFill>
        <p:spPr>
          <a:xfrm>
            <a:off x="1782300" y="2862030"/>
            <a:ext cx="3065218" cy="649974"/>
          </a:xfrm>
          <a:prstGeom prst="rect">
            <a:avLst/>
          </a:prstGeom>
        </p:spPr>
      </p:pic>
      <p:sp>
        <p:nvSpPr>
          <p:cNvPr id="20" name="文本框 19">
            <a:extLst>
              <a:ext uri="{FF2B5EF4-FFF2-40B4-BE49-F238E27FC236}">
                <a16:creationId xmlns:a16="http://schemas.microsoft.com/office/drawing/2014/main" id="{BE25F04C-B1D5-41BC-990D-BFB0FAAAAFA3}"/>
              </a:ext>
            </a:extLst>
          </p:cNvPr>
          <p:cNvSpPr txBox="1"/>
          <p:nvPr/>
        </p:nvSpPr>
        <p:spPr>
          <a:xfrm>
            <a:off x="1402703" y="396332"/>
            <a:ext cx="1569660" cy="369332"/>
          </a:xfrm>
          <a:prstGeom prst="rect">
            <a:avLst/>
          </a:prstGeom>
          <a:noFill/>
        </p:spPr>
        <p:txBody>
          <a:bodyPr wrap="none" rtlCol="0">
            <a:spAutoFit/>
          </a:bodyPr>
          <a:lstStyle/>
          <a:p>
            <a:r>
              <a:rPr lang="zh-CN" altLang="en-US" b="1" dirty="0">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rPr>
              <a:t>对比学习简述</a:t>
            </a:r>
            <a:endParaRPr lang="zh-CN" altLang="en-US" dirty="0">
              <a:latin typeface="字魂58号-创中黑" panose="00000500000000000000" pitchFamily="2" charset="-122"/>
              <a:ea typeface="字魂58号-创中黑" panose="00000500000000000000" pitchFamily="2" charset="-122"/>
            </a:endParaRPr>
          </a:p>
        </p:txBody>
      </p:sp>
      <p:pic>
        <p:nvPicPr>
          <p:cNvPr id="21" name="图片 20">
            <a:extLst>
              <a:ext uri="{FF2B5EF4-FFF2-40B4-BE49-F238E27FC236}">
                <a16:creationId xmlns:a16="http://schemas.microsoft.com/office/drawing/2014/main" id="{82B05DAB-1D1D-48FB-A90E-2718775D6737}"/>
              </a:ext>
            </a:extLst>
          </p:cNvPr>
          <p:cNvPicPr>
            <a:picLocks noChangeAspect="1"/>
          </p:cNvPicPr>
          <p:nvPr/>
        </p:nvPicPr>
        <p:blipFill>
          <a:blip r:embed="rId5"/>
          <a:stretch>
            <a:fillRect/>
          </a:stretch>
        </p:blipFill>
        <p:spPr>
          <a:xfrm>
            <a:off x="1850773" y="3709333"/>
            <a:ext cx="2674454" cy="808380"/>
          </a:xfrm>
          <a:prstGeom prst="rect">
            <a:avLst/>
          </a:prstGeom>
        </p:spPr>
      </p:pic>
      <p:pic>
        <p:nvPicPr>
          <p:cNvPr id="23" name="图片 22">
            <a:extLst>
              <a:ext uri="{FF2B5EF4-FFF2-40B4-BE49-F238E27FC236}">
                <a16:creationId xmlns:a16="http://schemas.microsoft.com/office/drawing/2014/main" id="{1B03C758-B472-4FB2-AE9C-F9CCBD1E910E}"/>
              </a:ext>
            </a:extLst>
          </p:cNvPr>
          <p:cNvPicPr>
            <a:picLocks noChangeAspect="1"/>
          </p:cNvPicPr>
          <p:nvPr/>
        </p:nvPicPr>
        <p:blipFill>
          <a:blip r:embed="rId6"/>
          <a:stretch>
            <a:fillRect/>
          </a:stretch>
        </p:blipFill>
        <p:spPr>
          <a:xfrm>
            <a:off x="1981558" y="4895905"/>
            <a:ext cx="5087339" cy="461663"/>
          </a:xfrm>
          <a:prstGeom prst="rect">
            <a:avLst/>
          </a:prstGeom>
        </p:spPr>
      </p:pic>
      <p:grpSp>
        <p:nvGrpSpPr>
          <p:cNvPr id="28" name="组合 27">
            <a:extLst>
              <a:ext uri="{FF2B5EF4-FFF2-40B4-BE49-F238E27FC236}">
                <a16:creationId xmlns:a16="http://schemas.microsoft.com/office/drawing/2014/main" id="{D1C55959-43E0-4BC2-8C77-E9E895346F7E}"/>
              </a:ext>
            </a:extLst>
          </p:cNvPr>
          <p:cNvGrpSpPr/>
          <p:nvPr/>
        </p:nvGrpSpPr>
        <p:grpSpPr>
          <a:xfrm>
            <a:off x="7666775" y="3089431"/>
            <a:ext cx="3446978" cy="2856564"/>
            <a:chOff x="7739182" y="3629557"/>
            <a:chExt cx="3446978" cy="2856564"/>
          </a:xfrm>
        </p:grpSpPr>
        <p:pic>
          <p:nvPicPr>
            <p:cNvPr id="13" name="图片 12">
              <a:extLst>
                <a:ext uri="{FF2B5EF4-FFF2-40B4-BE49-F238E27FC236}">
                  <a16:creationId xmlns:a16="http://schemas.microsoft.com/office/drawing/2014/main" id="{2E5E4CAD-027C-46AD-9D0C-93B7140E39BE}"/>
                </a:ext>
              </a:extLst>
            </p:cNvPr>
            <p:cNvPicPr>
              <a:picLocks noChangeAspect="1"/>
            </p:cNvPicPr>
            <p:nvPr/>
          </p:nvPicPr>
          <p:blipFill>
            <a:blip r:embed="rId7"/>
            <a:stretch>
              <a:fillRect/>
            </a:stretch>
          </p:blipFill>
          <p:spPr>
            <a:xfrm>
              <a:off x="7739182" y="3629557"/>
              <a:ext cx="3446978" cy="2856564"/>
            </a:xfrm>
            <a:prstGeom prst="rect">
              <a:avLst/>
            </a:prstGeom>
          </p:spPr>
        </p:pic>
        <p:pic>
          <p:nvPicPr>
            <p:cNvPr id="25" name="图片 24">
              <a:extLst>
                <a:ext uri="{FF2B5EF4-FFF2-40B4-BE49-F238E27FC236}">
                  <a16:creationId xmlns:a16="http://schemas.microsoft.com/office/drawing/2014/main" id="{754718CE-063B-450E-87DE-F8E3E98B185B}"/>
                </a:ext>
              </a:extLst>
            </p:cNvPr>
            <p:cNvPicPr>
              <a:picLocks noChangeAspect="1"/>
            </p:cNvPicPr>
            <p:nvPr/>
          </p:nvPicPr>
          <p:blipFill>
            <a:blip r:embed="rId8"/>
            <a:stretch>
              <a:fillRect/>
            </a:stretch>
          </p:blipFill>
          <p:spPr>
            <a:xfrm>
              <a:off x="10179293" y="4355779"/>
              <a:ext cx="323867" cy="323867"/>
            </a:xfrm>
            <a:prstGeom prst="rect">
              <a:avLst/>
            </a:prstGeom>
          </p:spPr>
        </p:pic>
        <p:pic>
          <p:nvPicPr>
            <p:cNvPr id="27" name="图片 26">
              <a:extLst>
                <a:ext uri="{FF2B5EF4-FFF2-40B4-BE49-F238E27FC236}">
                  <a16:creationId xmlns:a16="http://schemas.microsoft.com/office/drawing/2014/main" id="{1A257993-7897-4EDE-AA68-A72BF506A562}"/>
                </a:ext>
              </a:extLst>
            </p:cNvPr>
            <p:cNvPicPr>
              <a:picLocks noChangeAspect="1"/>
            </p:cNvPicPr>
            <p:nvPr/>
          </p:nvPicPr>
          <p:blipFill>
            <a:blip r:embed="rId9"/>
            <a:stretch>
              <a:fillRect/>
            </a:stretch>
          </p:blipFill>
          <p:spPr>
            <a:xfrm>
              <a:off x="8414375" y="5357568"/>
              <a:ext cx="361969" cy="292115"/>
            </a:xfrm>
            <a:prstGeom prst="rect">
              <a:avLst/>
            </a:prstGeom>
          </p:spPr>
        </p:pic>
      </p:grpSp>
    </p:spTree>
    <p:extLst>
      <p:ext uri="{BB962C8B-B14F-4D97-AF65-F5344CB8AC3E}">
        <p14:creationId xmlns:p14="http://schemas.microsoft.com/office/powerpoint/2010/main" val="8524561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a:extLst>
              <a:ext uri="{FF2B5EF4-FFF2-40B4-BE49-F238E27FC236}">
                <a16:creationId xmlns:a16="http://schemas.microsoft.com/office/drawing/2014/main" id="{F76148BA-0182-4E33-8B6E-2CCA97105D70}"/>
              </a:ext>
            </a:extLst>
          </p:cNvPr>
          <p:cNvSpPr txBox="1"/>
          <p:nvPr/>
        </p:nvSpPr>
        <p:spPr>
          <a:xfrm>
            <a:off x="1035698" y="1273294"/>
            <a:ext cx="6096000" cy="461665"/>
          </a:xfrm>
          <a:prstGeom prst="rect">
            <a:avLst/>
          </a:prstGeom>
          <a:noFill/>
        </p:spPr>
        <p:txBody>
          <a:bodyPr wrap="square">
            <a:spAutoFit/>
          </a:bodyPr>
          <a:lstStyle/>
          <a:p>
            <a:pPr marL="342900" indent="-342900" algn="l">
              <a:buFont typeface="Wingdings" panose="05000000000000000000" pitchFamily="2" charset="2"/>
              <a:buChar char="Ø"/>
            </a:pPr>
            <a:r>
              <a:rPr lang="zh-CN" altLang="en-US" sz="2400" b="1" i="0" dirty="0">
                <a:solidFill>
                  <a:srgbClr val="121212"/>
                </a:solidFill>
                <a:effectLst/>
                <a:latin typeface="Times New Roman" panose="02020603050405020304" pitchFamily="18" charset="0"/>
                <a:cs typeface="Times New Roman" panose="02020603050405020304" pitchFamily="18" charset="0"/>
              </a:rPr>
              <a:t>对比损失</a:t>
            </a:r>
            <a:endParaRPr lang="en-US" altLang="zh-CN" sz="2400" b="1" i="0" dirty="0">
              <a:solidFill>
                <a:srgbClr val="121212"/>
              </a:solidFill>
              <a:effectLst/>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BE25F04C-B1D5-41BC-990D-BFB0FAAAAFA3}"/>
              </a:ext>
            </a:extLst>
          </p:cNvPr>
          <p:cNvSpPr txBox="1"/>
          <p:nvPr/>
        </p:nvSpPr>
        <p:spPr>
          <a:xfrm>
            <a:off x="1402703" y="396332"/>
            <a:ext cx="1569660" cy="369332"/>
          </a:xfrm>
          <a:prstGeom prst="rect">
            <a:avLst/>
          </a:prstGeom>
          <a:noFill/>
        </p:spPr>
        <p:txBody>
          <a:bodyPr wrap="none" rtlCol="0">
            <a:spAutoFit/>
          </a:bodyPr>
          <a:lstStyle/>
          <a:p>
            <a:r>
              <a:rPr lang="zh-CN" altLang="en-US" b="1" dirty="0">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rPr>
              <a:t>对比学习简述</a:t>
            </a:r>
            <a:endParaRPr lang="zh-CN" altLang="en-US" dirty="0">
              <a:latin typeface="字魂58号-创中黑" panose="00000500000000000000" pitchFamily="2" charset="-122"/>
              <a:ea typeface="字魂58号-创中黑" panose="00000500000000000000" pitchFamily="2" charset="-122"/>
            </a:endParaRPr>
          </a:p>
        </p:txBody>
      </p:sp>
      <p:sp>
        <p:nvSpPr>
          <p:cNvPr id="17" name="文本框 16">
            <a:extLst>
              <a:ext uri="{FF2B5EF4-FFF2-40B4-BE49-F238E27FC236}">
                <a16:creationId xmlns:a16="http://schemas.microsoft.com/office/drawing/2014/main" id="{AF2C545E-4F14-40D7-989A-13B5DB831409}"/>
              </a:ext>
            </a:extLst>
          </p:cNvPr>
          <p:cNvSpPr txBox="1"/>
          <p:nvPr/>
        </p:nvSpPr>
        <p:spPr>
          <a:xfrm>
            <a:off x="1645920" y="1983831"/>
            <a:ext cx="6096000" cy="369332"/>
          </a:xfrm>
          <a:prstGeom prst="rect">
            <a:avLst/>
          </a:prstGeom>
          <a:noFill/>
        </p:spPr>
        <p:txBody>
          <a:bodyPr wrap="square">
            <a:spAutoFit/>
          </a:bodyPr>
          <a:lstStyle/>
          <a:p>
            <a:pPr marL="285750" indent="-285750">
              <a:buFont typeface="Arial" panose="020B0604020202020204" pitchFamily="34" charset="0"/>
              <a:buChar char="•"/>
            </a:pPr>
            <a:r>
              <a:rPr lang="zh-CN" altLang="en-US" b="1" i="0" dirty="0">
                <a:solidFill>
                  <a:srgbClr val="121212"/>
                </a:solidFill>
                <a:effectLst/>
                <a:latin typeface="-apple-system"/>
              </a:rPr>
              <a:t>正样本：</a:t>
            </a:r>
            <a:endParaRPr lang="zh-CN" altLang="en-US" dirty="0"/>
          </a:p>
        </p:txBody>
      </p:sp>
      <p:pic>
        <p:nvPicPr>
          <p:cNvPr id="8" name="图片 7">
            <a:extLst>
              <a:ext uri="{FF2B5EF4-FFF2-40B4-BE49-F238E27FC236}">
                <a16:creationId xmlns:a16="http://schemas.microsoft.com/office/drawing/2014/main" id="{800DDBD2-4DCA-4539-8F73-2F2C346B8E2B}"/>
              </a:ext>
            </a:extLst>
          </p:cNvPr>
          <p:cNvPicPr>
            <a:picLocks noChangeAspect="1"/>
          </p:cNvPicPr>
          <p:nvPr/>
        </p:nvPicPr>
        <p:blipFill>
          <a:blip r:embed="rId3"/>
          <a:stretch>
            <a:fillRect/>
          </a:stretch>
        </p:blipFill>
        <p:spPr>
          <a:xfrm>
            <a:off x="2187532" y="2602035"/>
            <a:ext cx="2455588" cy="1737444"/>
          </a:xfrm>
          <a:prstGeom prst="rect">
            <a:avLst/>
          </a:prstGeom>
        </p:spPr>
      </p:pic>
      <p:grpSp>
        <p:nvGrpSpPr>
          <p:cNvPr id="16" name="组合 15">
            <a:extLst>
              <a:ext uri="{FF2B5EF4-FFF2-40B4-BE49-F238E27FC236}">
                <a16:creationId xmlns:a16="http://schemas.microsoft.com/office/drawing/2014/main" id="{FD95878B-415B-4B96-988E-526FD67C7A15}"/>
              </a:ext>
            </a:extLst>
          </p:cNvPr>
          <p:cNvGrpSpPr/>
          <p:nvPr/>
        </p:nvGrpSpPr>
        <p:grpSpPr>
          <a:xfrm>
            <a:off x="1812753" y="4451765"/>
            <a:ext cx="3846367" cy="2135562"/>
            <a:chOff x="1812753" y="4451765"/>
            <a:chExt cx="3846367" cy="2135562"/>
          </a:xfrm>
        </p:grpSpPr>
        <p:pic>
          <p:nvPicPr>
            <p:cNvPr id="14" name="图片 13">
              <a:extLst>
                <a:ext uri="{FF2B5EF4-FFF2-40B4-BE49-F238E27FC236}">
                  <a16:creationId xmlns:a16="http://schemas.microsoft.com/office/drawing/2014/main" id="{543FE89E-291D-48BA-89A5-FD39F65BC00B}"/>
                </a:ext>
              </a:extLst>
            </p:cNvPr>
            <p:cNvPicPr>
              <a:picLocks noChangeAspect="1"/>
            </p:cNvPicPr>
            <p:nvPr/>
          </p:nvPicPr>
          <p:blipFill>
            <a:blip r:embed="rId4"/>
            <a:stretch>
              <a:fillRect/>
            </a:stretch>
          </p:blipFill>
          <p:spPr>
            <a:xfrm>
              <a:off x="1812753" y="4451765"/>
              <a:ext cx="3622847" cy="1886690"/>
            </a:xfrm>
            <a:prstGeom prst="rect">
              <a:avLst/>
            </a:prstGeom>
          </p:spPr>
        </p:pic>
        <p:sp>
          <p:nvSpPr>
            <p:cNvPr id="24" name="文本框 23">
              <a:extLst>
                <a:ext uri="{FF2B5EF4-FFF2-40B4-BE49-F238E27FC236}">
                  <a16:creationId xmlns:a16="http://schemas.microsoft.com/office/drawing/2014/main" id="{490BED84-6D63-43DD-AFD6-609DE294F593}"/>
                </a:ext>
              </a:extLst>
            </p:cNvPr>
            <p:cNvSpPr txBox="1"/>
            <p:nvPr/>
          </p:nvSpPr>
          <p:spPr>
            <a:xfrm>
              <a:off x="3502089" y="6217995"/>
              <a:ext cx="2157031" cy="369332"/>
            </a:xfrm>
            <a:prstGeom prst="rect">
              <a:avLst/>
            </a:prstGeom>
            <a:noFill/>
          </p:spPr>
          <p:txBody>
            <a:bodyPr wrap="square">
              <a:spAutoFit/>
            </a:bodyPr>
            <a:lstStyle/>
            <a:p>
              <a:r>
                <a:rPr lang="zh-CN" altLang="en-US" dirty="0"/>
                <a:t>梯度下降，</a:t>
              </a:r>
              <a:r>
                <a:rPr lang="en-US" altLang="zh-CN" dirty="0"/>
                <a:t>Ls</a:t>
              </a:r>
              <a:r>
                <a:rPr lang="zh-CN" altLang="en-US" dirty="0"/>
                <a:t>趋于</a:t>
              </a:r>
              <a:r>
                <a:rPr lang="en-US" altLang="zh-CN" dirty="0"/>
                <a:t>0</a:t>
              </a:r>
              <a:endParaRPr lang="zh-CN" altLang="en-US" dirty="0"/>
            </a:p>
          </p:txBody>
        </p:sp>
      </p:grpSp>
      <p:sp>
        <p:nvSpPr>
          <p:cNvPr id="26" name="文本框 25">
            <a:extLst>
              <a:ext uri="{FF2B5EF4-FFF2-40B4-BE49-F238E27FC236}">
                <a16:creationId xmlns:a16="http://schemas.microsoft.com/office/drawing/2014/main" id="{1C225D31-50EE-424E-A5CD-A1F0FA3FD116}"/>
              </a:ext>
            </a:extLst>
          </p:cNvPr>
          <p:cNvSpPr txBox="1"/>
          <p:nvPr/>
        </p:nvSpPr>
        <p:spPr>
          <a:xfrm>
            <a:off x="7355840" y="1993991"/>
            <a:ext cx="6096000" cy="369332"/>
          </a:xfrm>
          <a:prstGeom prst="rect">
            <a:avLst/>
          </a:prstGeom>
          <a:noFill/>
        </p:spPr>
        <p:txBody>
          <a:bodyPr wrap="square">
            <a:spAutoFit/>
          </a:bodyPr>
          <a:lstStyle/>
          <a:p>
            <a:pPr marL="285750" indent="-285750">
              <a:buFont typeface="Arial" panose="020B0604020202020204" pitchFamily="34" charset="0"/>
              <a:buChar char="•"/>
            </a:pPr>
            <a:r>
              <a:rPr lang="zh-CN" altLang="en-US" b="1" i="0" dirty="0">
                <a:solidFill>
                  <a:srgbClr val="121212"/>
                </a:solidFill>
                <a:effectLst/>
                <a:latin typeface="-apple-system"/>
              </a:rPr>
              <a:t>负样本：</a:t>
            </a:r>
            <a:endParaRPr lang="zh-CN" altLang="en-US" dirty="0"/>
          </a:p>
        </p:txBody>
      </p:sp>
      <p:pic>
        <p:nvPicPr>
          <p:cNvPr id="19" name="图片 18">
            <a:extLst>
              <a:ext uri="{FF2B5EF4-FFF2-40B4-BE49-F238E27FC236}">
                <a16:creationId xmlns:a16="http://schemas.microsoft.com/office/drawing/2014/main" id="{4F7ED4E1-325A-4133-BC0F-0421DD89B55E}"/>
              </a:ext>
            </a:extLst>
          </p:cNvPr>
          <p:cNvPicPr>
            <a:picLocks noChangeAspect="1"/>
          </p:cNvPicPr>
          <p:nvPr/>
        </p:nvPicPr>
        <p:blipFill>
          <a:blip r:embed="rId5"/>
          <a:stretch>
            <a:fillRect/>
          </a:stretch>
        </p:blipFill>
        <p:spPr>
          <a:xfrm>
            <a:off x="7560878" y="2602034"/>
            <a:ext cx="3006946" cy="1492445"/>
          </a:xfrm>
          <a:prstGeom prst="rect">
            <a:avLst/>
          </a:prstGeom>
        </p:spPr>
      </p:pic>
      <p:grpSp>
        <p:nvGrpSpPr>
          <p:cNvPr id="31" name="组合 30">
            <a:extLst>
              <a:ext uri="{FF2B5EF4-FFF2-40B4-BE49-F238E27FC236}">
                <a16:creationId xmlns:a16="http://schemas.microsoft.com/office/drawing/2014/main" id="{BAC150BF-370E-49BC-9AEE-1C81D19BA194}"/>
              </a:ext>
            </a:extLst>
          </p:cNvPr>
          <p:cNvGrpSpPr/>
          <p:nvPr/>
        </p:nvGrpSpPr>
        <p:grpSpPr>
          <a:xfrm>
            <a:off x="6969139" y="4451765"/>
            <a:ext cx="3832366" cy="2114093"/>
            <a:chOff x="7345059" y="4451765"/>
            <a:chExt cx="3832366" cy="2114093"/>
          </a:xfrm>
        </p:grpSpPr>
        <p:pic>
          <p:nvPicPr>
            <p:cNvPr id="29" name="图片 28">
              <a:extLst>
                <a:ext uri="{FF2B5EF4-FFF2-40B4-BE49-F238E27FC236}">
                  <a16:creationId xmlns:a16="http://schemas.microsoft.com/office/drawing/2014/main" id="{28578250-D40E-4E3B-BB31-7CA8CBE7244E}"/>
                </a:ext>
              </a:extLst>
            </p:cNvPr>
            <p:cNvPicPr>
              <a:picLocks noChangeAspect="1"/>
            </p:cNvPicPr>
            <p:nvPr/>
          </p:nvPicPr>
          <p:blipFill>
            <a:blip r:embed="rId6"/>
            <a:stretch>
              <a:fillRect/>
            </a:stretch>
          </p:blipFill>
          <p:spPr>
            <a:xfrm>
              <a:off x="7345059" y="4451765"/>
              <a:ext cx="3812046" cy="1756807"/>
            </a:xfrm>
            <a:prstGeom prst="rect">
              <a:avLst/>
            </a:prstGeom>
          </p:spPr>
        </p:pic>
        <p:sp>
          <p:nvSpPr>
            <p:cNvPr id="30" name="文本框 29">
              <a:extLst>
                <a:ext uri="{FF2B5EF4-FFF2-40B4-BE49-F238E27FC236}">
                  <a16:creationId xmlns:a16="http://schemas.microsoft.com/office/drawing/2014/main" id="{BA606E48-153D-48BD-AB3B-3B8C2D8A487D}"/>
                </a:ext>
              </a:extLst>
            </p:cNvPr>
            <p:cNvSpPr txBox="1"/>
            <p:nvPr/>
          </p:nvSpPr>
          <p:spPr>
            <a:xfrm>
              <a:off x="9020394" y="6196526"/>
              <a:ext cx="2157031" cy="369332"/>
            </a:xfrm>
            <a:prstGeom prst="rect">
              <a:avLst/>
            </a:prstGeom>
            <a:noFill/>
          </p:spPr>
          <p:txBody>
            <a:bodyPr wrap="square">
              <a:spAutoFit/>
            </a:bodyPr>
            <a:lstStyle/>
            <a:p>
              <a:r>
                <a:rPr lang="zh-CN" altLang="en-US" dirty="0"/>
                <a:t>梯度下降，</a:t>
              </a:r>
              <a:r>
                <a:rPr lang="en-US" altLang="zh-CN" dirty="0"/>
                <a:t>L</a:t>
              </a:r>
              <a:r>
                <a:rPr lang="en-US" altLang="zh-CN" sz="1400" dirty="0"/>
                <a:t>D</a:t>
              </a:r>
              <a:r>
                <a:rPr lang="zh-CN" altLang="en-US" dirty="0"/>
                <a:t>趋于</a:t>
              </a:r>
              <a:r>
                <a:rPr lang="en-US" altLang="zh-CN" dirty="0"/>
                <a:t>0</a:t>
              </a:r>
              <a:endParaRPr lang="zh-CN" altLang="en-US" dirty="0"/>
            </a:p>
          </p:txBody>
        </p:sp>
      </p:grpSp>
      <p:cxnSp>
        <p:nvCxnSpPr>
          <p:cNvPr id="33" name="直接连接符 32">
            <a:extLst>
              <a:ext uri="{FF2B5EF4-FFF2-40B4-BE49-F238E27FC236}">
                <a16:creationId xmlns:a16="http://schemas.microsoft.com/office/drawing/2014/main" id="{6C1E6A1D-F7CC-45DD-A986-32C9477ADB73}"/>
              </a:ext>
            </a:extLst>
          </p:cNvPr>
          <p:cNvCxnSpPr/>
          <p:nvPr/>
        </p:nvCxnSpPr>
        <p:spPr>
          <a:xfrm>
            <a:off x="6065520" y="2168497"/>
            <a:ext cx="0" cy="4169958"/>
          </a:xfrm>
          <a:prstGeom prst="line">
            <a:avLst/>
          </a:prstGeom>
          <a:ln w="38100">
            <a:solidFill>
              <a:srgbClr val="27BBCB"/>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58196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a:extLst>
              <a:ext uri="{FF2B5EF4-FFF2-40B4-BE49-F238E27FC236}">
                <a16:creationId xmlns:a16="http://schemas.microsoft.com/office/drawing/2014/main" id="{F76148BA-0182-4E33-8B6E-2CCA97105D70}"/>
              </a:ext>
            </a:extLst>
          </p:cNvPr>
          <p:cNvSpPr txBox="1"/>
          <p:nvPr/>
        </p:nvSpPr>
        <p:spPr>
          <a:xfrm>
            <a:off x="1035698" y="1273294"/>
            <a:ext cx="6096000" cy="461665"/>
          </a:xfrm>
          <a:prstGeom prst="rect">
            <a:avLst/>
          </a:prstGeom>
          <a:noFill/>
        </p:spPr>
        <p:txBody>
          <a:bodyPr wrap="square">
            <a:spAutoFit/>
          </a:bodyPr>
          <a:lstStyle/>
          <a:p>
            <a:pPr marL="342900" indent="-342900" algn="l">
              <a:buFont typeface="Wingdings" panose="05000000000000000000" pitchFamily="2" charset="2"/>
              <a:buChar char="Ø"/>
            </a:pPr>
            <a:r>
              <a:rPr lang="zh-CN" altLang="en-US" sz="2400" b="1" i="0" dirty="0">
                <a:solidFill>
                  <a:srgbClr val="121212"/>
                </a:solidFill>
                <a:effectLst/>
                <a:latin typeface="Times New Roman" panose="02020603050405020304" pitchFamily="18" charset="0"/>
                <a:cs typeface="Times New Roman" panose="02020603050405020304" pitchFamily="18" charset="0"/>
              </a:rPr>
              <a:t>对比损失</a:t>
            </a:r>
            <a:endParaRPr lang="en-US" altLang="zh-CN" sz="2400" b="1" i="0" dirty="0">
              <a:solidFill>
                <a:srgbClr val="121212"/>
              </a:solidFill>
              <a:effectLst/>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BE25F04C-B1D5-41BC-990D-BFB0FAAAAFA3}"/>
              </a:ext>
            </a:extLst>
          </p:cNvPr>
          <p:cNvSpPr txBox="1"/>
          <p:nvPr/>
        </p:nvSpPr>
        <p:spPr>
          <a:xfrm>
            <a:off x="1402703" y="396332"/>
            <a:ext cx="1569660" cy="369332"/>
          </a:xfrm>
          <a:prstGeom prst="rect">
            <a:avLst/>
          </a:prstGeom>
          <a:noFill/>
        </p:spPr>
        <p:txBody>
          <a:bodyPr wrap="none" rtlCol="0">
            <a:spAutoFit/>
          </a:bodyPr>
          <a:lstStyle/>
          <a:p>
            <a:r>
              <a:rPr lang="zh-CN" altLang="en-US" b="1" dirty="0">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rPr>
              <a:t>对比学习简述</a:t>
            </a:r>
            <a:endParaRPr lang="zh-CN" altLang="en-US" dirty="0">
              <a:latin typeface="字魂58号-创中黑" panose="00000500000000000000" pitchFamily="2" charset="-122"/>
              <a:ea typeface="字魂58号-创中黑" panose="00000500000000000000" pitchFamily="2" charset="-122"/>
            </a:endParaRPr>
          </a:p>
        </p:txBody>
      </p:sp>
      <p:pic>
        <p:nvPicPr>
          <p:cNvPr id="6" name="图片 5">
            <a:extLst>
              <a:ext uri="{FF2B5EF4-FFF2-40B4-BE49-F238E27FC236}">
                <a16:creationId xmlns:a16="http://schemas.microsoft.com/office/drawing/2014/main" id="{670B155F-BD82-4710-A9F5-156BC0A96054}"/>
              </a:ext>
            </a:extLst>
          </p:cNvPr>
          <p:cNvPicPr>
            <a:picLocks noChangeAspect="1"/>
          </p:cNvPicPr>
          <p:nvPr/>
        </p:nvPicPr>
        <p:blipFill>
          <a:blip r:embed="rId3"/>
          <a:stretch>
            <a:fillRect/>
          </a:stretch>
        </p:blipFill>
        <p:spPr>
          <a:xfrm>
            <a:off x="1791293" y="2089138"/>
            <a:ext cx="6912727" cy="623571"/>
          </a:xfrm>
          <a:prstGeom prst="rect">
            <a:avLst/>
          </a:prstGeom>
        </p:spPr>
      </p:pic>
      <p:pic>
        <p:nvPicPr>
          <p:cNvPr id="15" name="图片 14">
            <a:extLst>
              <a:ext uri="{FF2B5EF4-FFF2-40B4-BE49-F238E27FC236}">
                <a16:creationId xmlns:a16="http://schemas.microsoft.com/office/drawing/2014/main" id="{F9E17B7E-E85B-4022-B962-BBFE9E4BF33B}"/>
              </a:ext>
            </a:extLst>
          </p:cNvPr>
          <p:cNvPicPr>
            <a:picLocks noChangeAspect="1"/>
          </p:cNvPicPr>
          <p:nvPr/>
        </p:nvPicPr>
        <p:blipFill>
          <a:blip r:embed="rId4"/>
          <a:stretch>
            <a:fillRect/>
          </a:stretch>
        </p:blipFill>
        <p:spPr>
          <a:xfrm>
            <a:off x="1686407" y="3066888"/>
            <a:ext cx="4526807" cy="2517818"/>
          </a:xfrm>
          <a:prstGeom prst="rect">
            <a:avLst/>
          </a:prstGeom>
        </p:spPr>
      </p:pic>
      <p:grpSp>
        <p:nvGrpSpPr>
          <p:cNvPr id="3" name="组合 2">
            <a:extLst>
              <a:ext uri="{FF2B5EF4-FFF2-40B4-BE49-F238E27FC236}">
                <a16:creationId xmlns:a16="http://schemas.microsoft.com/office/drawing/2014/main" id="{D368CD18-397E-45B1-9831-D073CFB95704}"/>
              </a:ext>
            </a:extLst>
          </p:cNvPr>
          <p:cNvGrpSpPr/>
          <p:nvPr/>
        </p:nvGrpSpPr>
        <p:grpSpPr>
          <a:xfrm>
            <a:off x="6213214" y="3158905"/>
            <a:ext cx="4604540" cy="2703499"/>
            <a:chOff x="6213214" y="3158905"/>
            <a:chExt cx="4604540" cy="2703499"/>
          </a:xfrm>
        </p:grpSpPr>
        <p:pic>
          <p:nvPicPr>
            <p:cNvPr id="12" name="图片 11">
              <a:extLst>
                <a:ext uri="{FF2B5EF4-FFF2-40B4-BE49-F238E27FC236}">
                  <a16:creationId xmlns:a16="http://schemas.microsoft.com/office/drawing/2014/main" id="{00251CF2-9101-419A-A6D2-1573CC7F4540}"/>
                </a:ext>
              </a:extLst>
            </p:cNvPr>
            <p:cNvPicPr>
              <a:picLocks noChangeAspect="1"/>
            </p:cNvPicPr>
            <p:nvPr/>
          </p:nvPicPr>
          <p:blipFill>
            <a:blip r:embed="rId5"/>
            <a:stretch>
              <a:fillRect/>
            </a:stretch>
          </p:blipFill>
          <p:spPr>
            <a:xfrm>
              <a:off x="6213214" y="3344674"/>
              <a:ext cx="4604540" cy="2517730"/>
            </a:xfrm>
            <a:prstGeom prst="rect">
              <a:avLst/>
            </a:prstGeom>
          </p:spPr>
        </p:pic>
        <p:sp>
          <p:nvSpPr>
            <p:cNvPr id="13" name="文本框 12">
              <a:extLst>
                <a:ext uri="{FF2B5EF4-FFF2-40B4-BE49-F238E27FC236}">
                  <a16:creationId xmlns:a16="http://schemas.microsoft.com/office/drawing/2014/main" id="{B8FAF3BC-865A-4CF3-82E4-549790DED947}"/>
                </a:ext>
              </a:extLst>
            </p:cNvPr>
            <p:cNvSpPr txBox="1"/>
            <p:nvPr/>
          </p:nvSpPr>
          <p:spPr>
            <a:xfrm>
              <a:off x="8927427" y="3158905"/>
              <a:ext cx="1578166" cy="307777"/>
            </a:xfrm>
            <a:prstGeom prst="rect">
              <a:avLst/>
            </a:prstGeom>
            <a:noFill/>
          </p:spPr>
          <p:txBody>
            <a:bodyPr wrap="square">
              <a:spAutoFit/>
            </a:bodyPr>
            <a:lstStyle/>
            <a:p>
              <a:r>
                <a:rPr lang="zh-CN" altLang="en-US" sz="1400" dirty="0"/>
                <a:t>从空间角度看</a:t>
              </a:r>
            </a:p>
          </p:txBody>
        </p:sp>
      </p:grpSp>
    </p:spTree>
    <p:extLst>
      <p:ext uri="{BB962C8B-B14F-4D97-AF65-F5344CB8AC3E}">
        <p14:creationId xmlns:p14="http://schemas.microsoft.com/office/powerpoint/2010/main" val="243904387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a:extLst>
              <a:ext uri="{FF2B5EF4-FFF2-40B4-BE49-F238E27FC236}">
                <a16:creationId xmlns:a16="http://schemas.microsoft.com/office/drawing/2014/main" id="{F76148BA-0182-4E33-8B6E-2CCA97105D70}"/>
              </a:ext>
            </a:extLst>
          </p:cNvPr>
          <p:cNvSpPr txBox="1"/>
          <p:nvPr/>
        </p:nvSpPr>
        <p:spPr>
          <a:xfrm>
            <a:off x="1035698" y="1273294"/>
            <a:ext cx="6096000" cy="461665"/>
          </a:xfrm>
          <a:prstGeom prst="rect">
            <a:avLst/>
          </a:prstGeom>
          <a:noFill/>
        </p:spPr>
        <p:txBody>
          <a:bodyPr wrap="square">
            <a:spAutoFit/>
          </a:bodyPr>
          <a:lstStyle/>
          <a:p>
            <a:pPr marL="342900" indent="-342900" algn="l">
              <a:buFont typeface="Wingdings" panose="05000000000000000000" pitchFamily="2" charset="2"/>
              <a:buChar char="Ø"/>
            </a:pPr>
            <a:r>
              <a:rPr lang="zh-CN" altLang="en-US" sz="2400" b="1" i="0" dirty="0">
                <a:solidFill>
                  <a:srgbClr val="121212"/>
                </a:solidFill>
                <a:effectLst/>
                <a:latin typeface="Times New Roman" panose="02020603050405020304" pitchFamily="18" charset="0"/>
                <a:cs typeface="Times New Roman" panose="02020603050405020304" pitchFamily="18" charset="0"/>
              </a:rPr>
              <a:t>对比损失</a:t>
            </a:r>
            <a:endParaRPr lang="en-US" altLang="zh-CN" sz="2400" b="1" i="0" dirty="0">
              <a:solidFill>
                <a:srgbClr val="121212"/>
              </a:solidFill>
              <a:effectLst/>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BE25F04C-B1D5-41BC-990D-BFB0FAAAAFA3}"/>
              </a:ext>
            </a:extLst>
          </p:cNvPr>
          <p:cNvSpPr txBox="1"/>
          <p:nvPr/>
        </p:nvSpPr>
        <p:spPr>
          <a:xfrm>
            <a:off x="1402703" y="396332"/>
            <a:ext cx="1569660" cy="369332"/>
          </a:xfrm>
          <a:prstGeom prst="rect">
            <a:avLst/>
          </a:prstGeom>
          <a:noFill/>
        </p:spPr>
        <p:txBody>
          <a:bodyPr wrap="none" rtlCol="0">
            <a:spAutoFit/>
          </a:bodyPr>
          <a:lstStyle/>
          <a:p>
            <a:r>
              <a:rPr lang="zh-CN" altLang="en-US" b="1" dirty="0">
                <a:solidFill>
                  <a:srgbClr val="1B828D"/>
                </a:solidFill>
                <a:latin typeface="Times New Roman" panose="02020603050405020304" pitchFamily="18" charset="0"/>
                <a:ea typeface="字魂58号-创中黑" panose="00000500000000000000" pitchFamily="2" charset="-122"/>
                <a:cs typeface="Times New Roman" panose="02020603050405020304" pitchFamily="18" charset="0"/>
              </a:rPr>
              <a:t>对比学习简述</a:t>
            </a:r>
            <a:endParaRPr lang="zh-CN" altLang="en-US" dirty="0">
              <a:latin typeface="字魂58号-创中黑" panose="00000500000000000000" pitchFamily="2" charset="-122"/>
              <a:ea typeface="字魂58号-创中黑" panose="00000500000000000000" pitchFamily="2" charset="-122"/>
            </a:endParaRPr>
          </a:p>
        </p:txBody>
      </p:sp>
      <p:sp>
        <p:nvSpPr>
          <p:cNvPr id="14" name="文本框 13">
            <a:extLst>
              <a:ext uri="{FF2B5EF4-FFF2-40B4-BE49-F238E27FC236}">
                <a16:creationId xmlns:a16="http://schemas.microsoft.com/office/drawing/2014/main" id="{D1D94CC3-4D7E-46D1-A1B8-FD92DD763418}"/>
              </a:ext>
            </a:extLst>
          </p:cNvPr>
          <p:cNvSpPr txBox="1"/>
          <p:nvPr/>
        </p:nvSpPr>
        <p:spPr>
          <a:xfrm>
            <a:off x="1706880" y="1855790"/>
            <a:ext cx="6096000" cy="46564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i="0" dirty="0">
                <a:solidFill>
                  <a:srgbClr val="121212"/>
                </a:solidFill>
                <a:effectLst/>
                <a:latin typeface="+mn-ea"/>
              </a:rPr>
              <a:t>一种常用的对比损失</a:t>
            </a:r>
            <a:endParaRPr lang="zh-CN" altLang="en-US" dirty="0">
              <a:latin typeface="+mn-ea"/>
            </a:endParaRPr>
          </a:p>
        </p:txBody>
      </p:sp>
      <p:sp>
        <p:nvSpPr>
          <p:cNvPr id="15" name="文本框 14">
            <a:extLst>
              <a:ext uri="{FF2B5EF4-FFF2-40B4-BE49-F238E27FC236}">
                <a16:creationId xmlns:a16="http://schemas.microsoft.com/office/drawing/2014/main" id="{2D75D5CB-86FF-40ED-BE8B-361896405EEC}"/>
              </a:ext>
            </a:extLst>
          </p:cNvPr>
          <p:cNvSpPr txBox="1"/>
          <p:nvPr/>
        </p:nvSpPr>
        <p:spPr>
          <a:xfrm>
            <a:off x="2634476" y="2566327"/>
            <a:ext cx="6094140" cy="369332"/>
          </a:xfrm>
          <a:prstGeom prst="rect">
            <a:avLst/>
          </a:prstGeom>
          <a:noFill/>
        </p:spPr>
        <p:txBody>
          <a:bodyPr wrap="square">
            <a:spAutoFit/>
          </a:bodyPr>
          <a:lstStyle/>
          <a:p>
            <a:pPr marL="285750" indent="-285750">
              <a:buFontTx/>
              <a:buChar char="−"/>
            </a:pPr>
            <a:r>
              <a:rPr lang="zh-CN" altLang="en-US" b="0" i="0" dirty="0">
                <a:effectLst/>
                <a:latin typeface="Optima-Regular"/>
              </a:rPr>
              <a:t>基于批内负样本的交叉熵损失</a:t>
            </a:r>
            <a:endParaRPr lang="zh-CN" altLang="en-US" dirty="0"/>
          </a:p>
        </p:txBody>
      </p:sp>
      <p:grpSp>
        <p:nvGrpSpPr>
          <p:cNvPr id="27" name="组合 26">
            <a:extLst>
              <a:ext uri="{FF2B5EF4-FFF2-40B4-BE49-F238E27FC236}">
                <a16:creationId xmlns:a16="http://schemas.microsoft.com/office/drawing/2014/main" id="{15DC5BF9-C367-4237-8898-4566D5AFD9D2}"/>
              </a:ext>
            </a:extLst>
          </p:cNvPr>
          <p:cNvGrpSpPr/>
          <p:nvPr/>
        </p:nvGrpSpPr>
        <p:grpSpPr>
          <a:xfrm>
            <a:off x="3150268" y="3180556"/>
            <a:ext cx="3732594" cy="2536770"/>
            <a:chOff x="3875097" y="3328771"/>
            <a:chExt cx="3732594" cy="2536770"/>
          </a:xfrm>
        </p:grpSpPr>
        <p:pic>
          <p:nvPicPr>
            <p:cNvPr id="26" name="图片 25">
              <a:extLst>
                <a:ext uri="{FF2B5EF4-FFF2-40B4-BE49-F238E27FC236}">
                  <a16:creationId xmlns:a16="http://schemas.microsoft.com/office/drawing/2014/main" id="{8B0142D6-B0C9-40D5-B231-BCE9A5BC7AD7}"/>
                </a:ext>
              </a:extLst>
            </p:cNvPr>
            <p:cNvPicPr>
              <a:picLocks noChangeAspect="1"/>
            </p:cNvPicPr>
            <p:nvPr/>
          </p:nvPicPr>
          <p:blipFill>
            <a:blip r:embed="rId3"/>
            <a:stretch>
              <a:fillRect/>
            </a:stretch>
          </p:blipFill>
          <p:spPr>
            <a:xfrm>
              <a:off x="3906656" y="3328771"/>
              <a:ext cx="3701035" cy="2536770"/>
            </a:xfrm>
            <a:prstGeom prst="rect">
              <a:avLst/>
            </a:prstGeom>
          </p:spPr>
        </p:pic>
        <p:sp>
          <p:nvSpPr>
            <p:cNvPr id="23" name="文本框 22">
              <a:extLst>
                <a:ext uri="{FF2B5EF4-FFF2-40B4-BE49-F238E27FC236}">
                  <a16:creationId xmlns:a16="http://schemas.microsoft.com/office/drawing/2014/main" id="{AB14B5FB-4DF1-4AE1-983B-2B4A22136AB9}"/>
                </a:ext>
              </a:extLst>
            </p:cNvPr>
            <p:cNvSpPr txBox="1"/>
            <p:nvPr/>
          </p:nvSpPr>
          <p:spPr>
            <a:xfrm>
              <a:off x="3875097" y="3486104"/>
              <a:ext cx="1112334" cy="369332"/>
            </a:xfrm>
            <a:prstGeom prst="rect">
              <a:avLst/>
            </a:prstGeom>
            <a:noFill/>
          </p:spPr>
          <p:txBody>
            <a:bodyPr wrap="square">
              <a:spAutoFit/>
            </a:bodyPr>
            <a:lstStyle/>
            <a:p>
              <a:r>
                <a:rPr lang="zh-CN" altLang="en-US" dirty="0"/>
                <a:t>数据集：</a:t>
              </a:r>
            </a:p>
          </p:txBody>
        </p:sp>
      </p:grpSp>
    </p:spTree>
    <p:extLst>
      <p:ext uri="{BB962C8B-B14F-4D97-AF65-F5344CB8AC3E}">
        <p14:creationId xmlns:p14="http://schemas.microsoft.com/office/powerpoint/2010/main" val="101940513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部门工作总结"/>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2137</TotalTime>
  <Words>1206</Words>
  <Application>Microsoft Office PowerPoint</Application>
  <PresentationFormat>宽屏</PresentationFormat>
  <Paragraphs>216</Paragraphs>
  <Slides>36</Slides>
  <Notes>36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36</vt:i4>
      </vt:variant>
    </vt:vector>
  </HeadingPairs>
  <TitlesOfParts>
    <vt:vector size="47" baseType="lpstr">
      <vt:lpstr>-apple-system</vt:lpstr>
      <vt:lpstr>Microsoft YaHei UI</vt:lpstr>
      <vt:lpstr>NimbusRomNo9L-Regu</vt:lpstr>
      <vt:lpstr>Optima-Regular</vt:lpstr>
      <vt:lpstr>等线</vt:lpstr>
      <vt:lpstr>等线 Light</vt:lpstr>
      <vt:lpstr>字魂58号-创中黑</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WHHD-李冬 WHHD-李冬</cp:lastModifiedBy>
  <cp:revision>457</cp:revision>
  <dcterms:created xsi:type="dcterms:W3CDTF">2019-07-29T02:38:01Z</dcterms:created>
  <dcterms:modified xsi:type="dcterms:W3CDTF">2021-05-24T08:01:33Z</dcterms:modified>
</cp:coreProperties>
</file>